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7" r:id="rId2"/>
    <p:sldId id="262" r:id="rId3"/>
    <p:sldId id="263" r:id="rId4"/>
    <p:sldId id="265" r:id="rId5"/>
    <p:sldId id="270" r:id="rId6"/>
    <p:sldId id="264" r:id="rId7"/>
    <p:sldId id="269" r:id="rId8"/>
    <p:sldId id="271" r:id="rId9"/>
    <p:sldId id="272" r:id="rId10"/>
    <p:sldId id="273" r:id="rId11"/>
    <p:sldId id="274" r:id="rId12"/>
    <p:sldId id="275" r:id="rId13"/>
    <p:sldId id="256" r:id="rId14"/>
    <p:sldId id="257" r:id="rId15"/>
    <p:sldId id="258" r:id="rId16"/>
    <p:sldId id="259" r:id="rId17"/>
    <p:sldId id="260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F797"/>
    <a:srgbClr val="CC99FF"/>
    <a:srgbClr val="66CCFF"/>
    <a:srgbClr val="FF99CC"/>
    <a:srgbClr val="FFFF99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7" y="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A5566F-1650-4148-B987-F0E71895F73A}" type="datetimeFigureOut">
              <a:rPr lang="en-GB" smtClean="0"/>
              <a:t>20/10/2019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0ABA0C-4FAB-4294-B87D-F996575BA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11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Introductions – yes, people do speak English, but not everyone does.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BA0C-4FAB-4294-B87D-F996575BA57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94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Bradley Cooper / Shakira conduct interviews in multiple languages, despite not being fluent. Natalie Portman is fluent in Hebrew and English, but still learns other languages.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BA0C-4FAB-4294-B87D-F996575BA57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06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of these celebs speak more than one language to some level.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BA0C-4FAB-4294-B87D-F996575BA57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542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 REASONS, starting off with communication. There are more Chinese and Spanish speakers in the world and almost as many French and German speakers combined!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BA0C-4FAB-4294-B87D-F996575BA57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620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Introductions – yes, people do speak English, but not everyone does.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ABA0C-4FAB-4294-B87D-F996575BA57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178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589EB-5499-42BF-A1CD-F71D3C8E2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C1A37-C6D3-44BA-B699-74EF9C5D0F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8C0A8-0B90-4A4B-89FD-928A99746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3C8CC-D30B-42F3-B9C8-BBC84F9DDAA5}" type="datetime1">
              <a:rPr lang="en-GB" smtClean="0"/>
              <a:t>20/10/2019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D81CAC-C1C1-4750-B3D0-326407E7A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6C6B3-5715-401D-9947-AC9DE6D2C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87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B3A14-4A99-493C-A766-D8893ACF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4CB3AC-D3ED-4AB1-B15C-8102B7FA8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C1169-0131-4683-ACF8-8C11EB036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8B292-C668-4393-AC9C-44712DBD435B}" type="datetime1">
              <a:rPr lang="en-GB" smtClean="0"/>
              <a:t>20/10/2019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19B72-D2EB-4655-A2BF-2F423E0C2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3335-2A6B-4FEF-98D2-B53388E9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3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17662F-021D-4788-8445-3C08D33B57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BBCB8-79B5-4B32-9720-8220C0BF9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E728D-377B-4388-AF32-33A7A1A5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8A82-104F-4943-A87C-F26A2FACA98D}" type="datetime1">
              <a:rPr lang="en-GB" smtClean="0"/>
              <a:t>20/10/2019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23D09-AFCA-44A9-A957-0C5E20AF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1ABDA-64D5-46D4-B687-9DFF59B86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05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F1CB2-BAE0-406F-ACD8-8FDCE9DD2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1F2BF-EADB-4216-A647-B67BFB36D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A05422-4951-44D4-99C7-83215DBFB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57C8E-9EAE-4818-B041-D8571635A921}" type="datetime1">
              <a:rPr lang="en-GB" smtClean="0"/>
              <a:t>20/10/2019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69686-1DA1-476C-BA55-3AB552C52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BA72B-0CFF-4C04-BFFF-AB48070EB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7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66683-D4AB-4E45-AE51-A6B70B925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BB475B-AAA1-4772-95F3-00EA5DD4C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312E8-DD6A-4BF8-AB8C-C9245E37C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353BF-298A-49A8-A3E3-EBFCE6F82036}" type="datetime1">
              <a:rPr lang="en-GB" smtClean="0"/>
              <a:t>20/10/2019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20639-D007-4C62-BFE3-C64D43B63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1D1DC-7843-413F-9522-3EAEF632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556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EF922-4714-4E33-B460-0DCEFAFE5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1C4DF-432C-45F8-B959-E1D9AC533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9289A-39F9-4118-8B0D-47BA47460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3F672-A773-4CBB-9F44-0985F031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A17AC-33E0-4FBA-8F08-4F74E696372C}" type="datetime1">
              <a:rPr lang="en-GB" smtClean="0"/>
              <a:t>20/10/2019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E6D1B-17C7-40AB-BC99-8F08F87AC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7B8401-7394-44AA-AEAF-C06901C7C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208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1676-9E3B-4725-879E-448E14C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F81EC-C405-4016-9089-7B4765F6B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EC75F8-4A12-4D4F-89EF-744EFA714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D0BC20-BF3F-4778-A3EC-87977D67EB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8E71D-9C70-411B-8636-50D060058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A0E25-E63F-4653-8595-0A79E3231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DB03-3696-4FFB-8072-3CAB9991F688}" type="datetime1">
              <a:rPr lang="en-GB" smtClean="0"/>
              <a:t>20/10/2019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1B00CD-CDBA-4AAC-A0BB-49A838EF6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A544B3-D28F-452E-A87F-6B171C085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17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3A08-459A-4E09-ABF7-7769DD714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9F39E4-6E5B-4249-ACDA-8BB8404FF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AE6B4-AF13-4BD2-8F07-8E33EA9027BA}" type="datetime1">
              <a:rPr lang="en-GB" smtClean="0"/>
              <a:t>20/10/2019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EAC41-4575-40F4-B655-CC611FE41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E83BE1-543A-47A3-9556-147E82E33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19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1319E-94F2-45A0-A46E-3E3BD9822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551F1A-CAE1-4C9B-A7ED-455C8414F8DB}" type="datetime1">
              <a:rPr lang="en-GB" smtClean="0"/>
              <a:t>20/10/2019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8DB2BC-278C-483E-80F7-B8A128961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87793E-019F-4103-95AA-0D281B895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837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B6AFE-BFBE-4806-8A33-D7B4A56F0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99740-B5D6-42F6-950A-E1F476A44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BA9F7B-4F58-483A-A39A-3C03CE39C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45418-5587-4457-BBC3-F145A1943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9C289-304F-487C-858D-175192EC000C}" type="datetime1">
              <a:rPr lang="en-GB" smtClean="0"/>
              <a:t>20/10/2019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13CEB-0110-4790-81CB-D7739F86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AEF29-B252-4EC4-8411-D37D4D2F6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20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F150-95A9-43DC-B456-106651E1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29D5AB-DC4B-455A-A3D4-D6FDACC916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0CC85-DBF8-4920-BD8A-F8605F9E01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61D7B8-7078-40F5-8935-593987B92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6909F-DD1A-4808-B4A7-B1BF0C7094FF}" type="datetime1">
              <a:rPr lang="en-GB" smtClean="0"/>
              <a:t>20/10/2019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B74A7F-3934-40A0-A263-3A79C49E3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865D5-EB1D-43FE-8161-D632B986C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07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A5E128-F0BA-47D4-93A2-169A51C3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749CB0-48BB-4371-8ED9-25FB99712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496BD-D586-428D-BD9D-B53A0CBF0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725B8-F893-4363-A6A1-43D51EA0ADC5}" type="datetime1">
              <a:rPr lang="en-GB" smtClean="0"/>
              <a:t>20/10/2019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BCA5F-6B90-4410-BCD0-CD6B12C4E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www.TheIdealTeacher.com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4E37D-0D75-4E06-91D1-91A407609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F2BEC-3515-4B91-9BAE-6FB8F72ECD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571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pdKT_A5AW4&amp;t=4s" TargetMode="External"/><Relationship Id="rId2" Type="http://schemas.openxmlformats.org/officeDocument/2006/relationships/hyperlink" Target="https://www.youtube.com/watch?v=2_v6HztMeU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agyvCgwDuc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C50706-10A4-49D6-87D6-8746374D26A5}"/>
              </a:ext>
            </a:extLst>
          </p:cNvPr>
          <p:cNvSpPr txBox="1">
            <a:spLocks/>
          </p:cNvSpPr>
          <p:nvPr/>
        </p:nvSpPr>
        <p:spPr>
          <a:xfrm>
            <a:off x="838200" y="550182"/>
            <a:ext cx="10515600" cy="1325563"/>
          </a:xfrm>
          <a:prstGeom prst="rect">
            <a:avLst/>
          </a:prstGeom>
          <a:solidFill>
            <a:srgbClr val="FF99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Antipasto Pro " panose="02000506020000020004" pitchFamily="2" charset="0"/>
              </a:rPr>
              <a:t>“EVERYONE SPEAKS ENGLISH!”</a:t>
            </a:r>
            <a:endParaRPr lang="en-GB" b="1" dirty="0">
              <a:latin typeface="Antipasto Pro " panose="02000506020000020004" pitchFamily="2" charset="0"/>
            </a:endParaRPr>
          </a:p>
        </p:txBody>
      </p:sp>
      <p:pic>
        <p:nvPicPr>
          <p:cNvPr id="3076" name="Picture 4" descr="Image result for english">
            <a:extLst>
              <a:ext uri="{FF2B5EF4-FFF2-40B4-BE49-F238E27FC236}">
                <a16:creationId xmlns:a16="http://schemas.microsoft.com/office/drawing/2014/main" id="{066B489F-AF60-4392-AA66-CBA0C677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91941"/>
            <a:ext cx="76200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59B941-FC58-4939-ABB1-899FCA03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244824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abroad">
            <a:extLst>
              <a:ext uri="{FF2B5EF4-FFF2-40B4-BE49-F238E27FC236}">
                <a16:creationId xmlns:a16="http://schemas.microsoft.com/office/drawing/2014/main" id="{780B9A4F-A3C9-4B9F-96E5-57A725D4C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700" y="-78317"/>
            <a:ext cx="12674600" cy="844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8E72AAF2-2F03-4360-8578-E31E2B515390}"/>
              </a:ext>
            </a:extLst>
          </p:cNvPr>
          <p:cNvSpPr/>
          <p:nvPr/>
        </p:nvSpPr>
        <p:spPr>
          <a:xfrm>
            <a:off x="349854" y="116115"/>
            <a:ext cx="6283175" cy="1227110"/>
          </a:xfrm>
          <a:prstGeom prst="rightArrow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3938F5-AF6F-4B24-A476-2A81BA0C2981}"/>
              </a:ext>
            </a:extLst>
          </p:cNvPr>
          <p:cNvSpPr/>
          <p:nvPr/>
        </p:nvSpPr>
        <p:spPr>
          <a:xfrm>
            <a:off x="782738" y="314171"/>
            <a:ext cx="45432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tipasto Pro " panose="02000506020000020004" pitchFamily="2" charset="0"/>
              </a:rPr>
              <a:t>E. STUDY ABROAD</a:t>
            </a:r>
            <a:endParaRPr lang="en-US" sz="96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ntipasto Pro " panose="02000506020000020004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B0455D4-9648-49E0-B814-73E02B8FF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3310602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Image result for reach for the stars">
            <a:extLst>
              <a:ext uri="{FF2B5EF4-FFF2-40B4-BE49-F238E27FC236}">
                <a16:creationId xmlns:a16="http://schemas.microsoft.com/office/drawing/2014/main" id="{767062E6-9481-4DC1-B8B3-D7F736EED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944" y="-158749"/>
            <a:ext cx="12906994" cy="722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ABE8971-3669-48F3-AB13-19366353F8C6}"/>
              </a:ext>
            </a:extLst>
          </p:cNvPr>
          <p:cNvSpPr/>
          <p:nvPr/>
        </p:nvSpPr>
        <p:spPr>
          <a:xfrm>
            <a:off x="349854" y="116115"/>
            <a:ext cx="7111396" cy="1227110"/>
          </a:xfrm>
          <a:prstGeom prst="rightArrow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4F591A-F737-4267-A056-7E99B01790B9}"/>
              </a:ext>
            </a:extLst>
          </p:cNvPr>
          <p:cNvSpPr/>
          <p:nvPr/>
        </p:nvSpPr>
        <p:spPr>
          <a:xfrm>
            <a:off x="798619" y="314171"/>
            <a:ext cx="55274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tipasto Pro " panose="02000506020000020004" pitchFamily="2" charset="0"/>
              </a:rPr>
              <a:t>F. IMPROVE YOURSELF</a:t>
            </a:r>
            <a:endParaRPr lang="en-US" sz="96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ntipasto Pro " panose="02000506020000020004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BEECA9-6CA0-403B-A643-9524CE6D7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3105003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75096464-2031-4849-8E83-92E0AFC2A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152400"/>
            <a:ext cx="14147800" cy="707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0ABE8971-3669-48F3-AB13-19366353F8C6}"/>
              </a:ext>
            </a:extLst>
          </p:cNvPr>
          <p:cNvSpPr/>
          <p:nvPr/>
        </p:nvSpPr>
        <p:spPr>
          <a:xfrm>
            <a:off x="304800" y="46265"/>
            <a:ext cx="8604250" cy="1227110"/>
          </a:xfrm>
          <a:prstGeom prst="rightArrow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4F591A-F737-4267-A056-7E99B01790B9}"/>
              </a:ext>
            </a:extLst>
          </p:cNvPr>
          <p:cNvSpPr/>
          <p:nvPr/>
        </p:nvSpPr>
        <p:spPr>
          <a:xfrm>
            <a:off x="372914" y="244321"/>
            <a:ext cx="82076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tipasto Pro " panose="02000506020000020004" pitchFamily="2" charset="0"/>
              </a:rPr>
              <a:t>G: UNDERSTAND ENGLISH BETTER</a:t>
            </a:r>
            <a:endParaRPr lang="en-US" sz="96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ntipasto Pro " panose="02000506020000020004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C31F097-3795-4CDD-9F33-CD536BD7B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3080167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B1868-DC89-423E-82E9-FBD5B6CC91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91DE16-2783-4C2D-80AB-3327E6B81758}"/>
              </a:ext>
            </a:extLst>
          </p:cNvPr>
          <p:cNvSpPr/>
          <p:nvPr/>
        </p:nvSpPr>
        <p:spPr>
          <a:xfrm>
            <a:off x="1460239" y="886609"/>
            <a:ext cx="9153331" cy="507831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</a:rPr>
              <a:t>“You live a new life for every</a:t>
            </a:r>
          </a:p>
          <a:p>
            <a:pPr algn="ctr"/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</a:rPr>
              <a:t>language you speak.</a:t>
            </a:r>
          </a:p>
          <a:p>
            <a:pPr algn="ctr"/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</a:rPr>
              <a:t>If you only know one language,</a:t>
            </a:r>
          </a:p>
          <a:p>
            <a:pPr algn="ctr"/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</a:rPr>
              <a:t>you only live once.”</a:t>
            </a:r>
          </a:p>
          <a:p>
            <a:pPr algn="ctr"/>
            <a:endParaRPr lang="en-US" sz="5400" dirty="0">
              <a:ln w="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tipasto Pro " panose="02000506020000020004" pitchFamily="2" charset="0"/>
            </a:endParaRPr>
          </a:p>
          <a:p>
            <a:pPr algn="ctr"/>
            <a:r>
              <a:rPr lang="en-US" sz="540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</a:rPr>
              <a:t>- Czech Proverb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50A7C0-8697-419F-8957-0A366E559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3756001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B1868-DC89-423E-82E9-FBD5B6CC915F}"/>
              </a:ext>
            </a:extLst>
          </p:cNvPr>
          <p:cNvSpPr/>
          <p:nvPr/>
        </p:nvSpPr>
        <p:spPr>
          <a:xfrm>
            <a:off x="0" y="-55984"/>
            <a:ext cx="12192000" cy="6913983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30407D-BCF6-4762-84C9-F565494962E1}"/>
              </a:ext>
            </a:extLst>
          </p:cNvPr>
          <p:cNvSpPr/>
          <p:nvPr/>
        </p:nvSpPr>
        <p:spPr>
          <a:xfrm>
            <a:off x="1460239" y="886609"/>
            <a:ext cx="9153331" cy="393954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Antipasto Pro " panose="02000506020000020004" pitchFamily="2" charset="0"/>
              </a:rPr>
              <a:t>“Those who know nothing of foreign languages know nothing of their own.”</a:t>
            </a:r>
          </a:p>
          <a:p>
            <a:pPr algn="ctr"/>
            <a:endParaRPr lang="en-US" sz="5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tipasto Pro " panose="02000506020000020004" pitchFamily="2" charset="0"/>
            </a:endParaRP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Antipasto Pro " panose="02000506020000020004" pitchFamily="2" charset="0"/>
              </a:rPr>
              <a:t>– Johann Wolfgang von Goethe</a:t>
            </a:r>
            <a:endParaRPr lang="en-US" sz="5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tipasto Pro " panose="02000506020000020004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A435452-9900-48BA-9871-CD5E6E96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3641939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B1868-DC89-423E-82E9-FBD5B6CC91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5F87A6-926E-490B-A19C-28BB333E7DB5}"/>
              </a:ext>
            </a:extLst>
          </p:cNvPr>
          <p:cNvSpPr/>
          <p:nvPr/>
        </p:nvSpPr>
        <p:spPr>
          <a:xfrm>
            <a:off x="1324945" y="434074"/>
            <a:ext cx="9153331" cy="58477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Antipasto Pro " panose="02000506020000020004" pitchFamily="2" charset="0"/>
              </a:rPr>
              <a:t>“If you talk to a man in a language he understands, that goes to his head. If you talk to him in his language, that goes to his heart.”</a:t>
            </a:r>
          </a:p>
          <a:p>
            <a:pPr algn="ctr"/>
            <a:endParaRPr lang="en-US" sz="5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tipasto Pro " panose="02000506020000020004" pitchFamily="2" charset="0"/>
            </a:endParaRP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Antipasto Pro " panose="02000506020000020004" pitchFamily="2" charset="0"/>
              </a:rPr>
              <a:t>– Nelson Mandela</a:t>
            </a:r>
            <a:endParaRPr lang="en-US" sz="50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tipasto Pro " panose="02000506020000020004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2952F7-E84A-4235-854E-16DF805F9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4549395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B1868-DC89-423E-82E9-FBD5B6CC91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ntipasto Pro " panose="02000506020000020004" pitchFamily="2" charset="0"/>
              </a:rPr>
              <a:t>“One language sets you in a corridor for life.</a:t>
            </a:r>
          </a:p>
          <a:p>
            <a:pPr algn="ctr"/>
            <a:r>
              <a:rPr lang="en-US" sz="4000" b="1" dirty="0">
                <a:latin typeface="Antipasto Pro " panose="02000506020000020004" pitchFamily="2" charset="0"/>
              </a:rPr>
              <a:t>Two languages open up every door along the way.”</a:t>
            </a:r>
          </a:p>
          <a:p>
            <a:pPr algn="ctr"/>
            <a:endParaRPr lang="en-US" sz="4000" b="1" dirty="0">
              <a:latin typeface="Antipasto Pro " panose="02000506020000020004" pitchFamily="2" charset="0"/>
            </a:endParaRPr>
          </a:p>
          <a:p>
            <a:pPr algn="ctr"/>
            <a:r>
              <a:rPr lang="en-GB" sz="4000" b="1" dirty="0">
                <a:latin typeface="Antipasto Pro " panose="02000506020000020004" pitchFamily="2" charset="0"/>
              </a:rPr>
              <a:t>- Frank Smith</a:t>
            </a:r>
            <a:endParaRPr lang="en-US" sz="4000" b="1" dirty="0">
              <a:latin typeface="Antipasto Pro " panose="02000506020000020004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263AAF1-B6DF-46EA-8477-7C9F9DD7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699276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AB1868-DC89-423E-82E9-FBD5B6CC91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ntipasto Pro " panose="02000506020000020004" pitchFamily="2" charset="0"/>
              </a:rPr>
              <a:t>“The limits of my language are the limits of my world.”</a:t>
            </a:r>
          </a:p>
          <a:p>
            <a:pPr algn="ctr"/>
            <a:endParaRPr lang="en-US" sz="4000" b="1" dirty="0">
              <a:latin typeface="Antipasto Pro " panose="02000506020000020004" pitchFamily="2" charset="0"/>
            </a:endParaRPr>
          </a:p>
          <a:p>
            <a:pPr algn="ctr"/>
            <a:r>
              <a:rPr lang="en-GB" sz="4000" b="1" dirty="0">
                <a:latin typeface="Antipasto Pro " panose="02000506020000020004" pitchFamily="2" charset="0"/>
              </a:rPr>
              <a:t>- Ludwig Wittgenstein</a:t>
            </a:r>
            <a:endParaRPr lang="en-US" sz="4000" b="1" dirty="0">
              <a:latin typeface="Antipasto Pro " panose="02000506020000020004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91A3996-C6E1-4D71-AA8D-4A3DEC66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4248169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FC50706-10A4-49D6-87D6-8746374D26A5}"/>
              </a:ext>
            </a:extLst>
          </p:cNvPr>
          <p:cNvSpPr txBox="1">
            <a:spLocks/>
          </p:cNvSpPr>
          <p:nvPr/>
        </p:nvSpPr>
        <p:spPr>
          <a:xfrm>
            <a:off x="838200" y="550182"/>
            <a:ext cx="10515600" cy="1325563"/>
          </a:xfrm>
          <a:prstGeom prst="rect">
            <a:avLst/>
          </a:prstGeom>
          <a:solidFill>
            <a:srgbClr val="FF99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ntipasto Pro " panose="02000506020000020004" pitchFamily="2" charset="0"/>
              </a:rPr>
              <a:t>“</a:t>
            </a:r>
            <a:r>
              <a:rPr lang="en-US" b="1" u="sng" dirty="0"/>
              <a:t>NOT EVERYONE </a:t>
            </a:r>
            <a:r>
              <a:rPr lang="en-US" b="1" dirty="0">
                <a:latin typeface="Antipasto Pro " panose="02000506020000020004" pitchFamily="2" charset="0"/>
              </a:rPr>
              <a:t>SPEAKS ENGLISH!”</a:t>
            </a:r>
            <a:endParaRPr lang="en-GB" b="1" dirty="0">
              <a:latin typeface="Antipasto Pro " panose="02000506020000020004" pitchFamily="2" charset="0"/>
            </a:endParaRPr>
          </a:p>
        </p:txBody>
      </p:sp>
      <p:pic>
        <p:nvPicPr>
          <p:cNvPr id="3076" name="Picture 4" descr="Image result for english">
            <a:extLst>
              <a:ext uri="{FF2B5EF4-FFF2-40B4-BE49-F238E27FC236}">
                <a16:creationId xmlns:a16="http://schemas.microsoft.com/office/drawing/2014/main" id="{066B489F-AF60-4392-AA66-CBA0C6775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540795"/>
            <a:ext cx="3051313" cy="133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A59B941-FC58-4939-ABB1-899FCA03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F1EF370-42BE-487F-81E6-1C4E723B5C81}"/>
              </a:ext>
            </a:extLst>
          </p:cNvPr>
          <p:cNvSpPr/>
          <p:nvPr/>
        </p:nvSpPr>
        <p:spPr>
          <a:xfrm>
            <a:off x="838200" y="2275382"/>
            <a:ext cx="4517269" cy="1227110"/>
          </a:xfrm>
          <a:prstGeom prst="rightArrow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65C158EE-434C-4905-B996-7B439364D347}"/>
              </a:ext>
            </a:extLst>
          </p:cNvPr>
          <p:cNvSpPr/>
          <p:nvPr/>
        </p:nvSpPr>
        <p:spPr>
          <a:xfrm>
            <a:off x="838200" y="3610539"/>
            <a:ext cx="4517269" cy="1227110"/>
          </a:xfrm>
          <a:prstGeom prst="rightArrow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1458E973-7AD1-47F6-BCA3-D526E48B42DF}"/>
              </a:ext>
            </a:extLst>
          </p:cNvPr>
          <p:cNvSpPr/>
          <p:nvPr/>
        </p:nvSpPr>
        <p:spPr>
          <a:xfrm>
            <a:off x="838199" y="5129240"/>
            <a:ext cx="4517269" cy="1227110"/>
          </a:xfrm>
          <a:prstGeom prst="rightArrow">
            <a:avLst/>
          </a:prstGeom>
          <a:solidFill>
            <a:srgbClr val="FF9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28BD4F1-64B9-4388-BE4F-E9B6A9CAA2D2}"/>
              </a:ext>
            </a:extLst>
          </p:cNvPr>
          <p:cNvSpPr/>
          <p:nvPr/>
        </p:nvSpPr>
        <p:spPr>
          <a:xfrm>
            <a:off x="6626086" y="2268417"/>
            <a:ext cx="4517269" cy="1227110"/>
          </a:xfrm>
          <a:prstGeom prst="rightArrow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59860F26-7764-4535-967F-30BD48FE7EF6}"/>
              </a:ext>
            </a:extLst>
          </p:cNvPr>
          <p:cNvSpPr/>
          <p:nvPr/>
        </p:nvSpPr>
        <p:spPr>
          <a:xfrm>
            <a:off x="6626086" y="3658600"/>
            <a:ext cx="4517269" cy="1227110"/>
          </a:xfrm>
          <a:prstGeom prst="rightArrow">
            <a:avLst/>
          </a:prstGeom>
          <a:solidFill>
            <a:srgbClr val="CC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1366BDC0-9AC2-48AD-85BE-DC3762AA5B44}"/>
              </a:ext>
            </a:extLst>
          </p:cNvPr>
          <p:cNvSpPr/>
          <p:nvPr/>
        </p:nvSpPr>
        <p:spPr>
          <a:xfrm>
            <a:off x="6655904" y="5115310"/>
            <a:ext cx="4517269" cy="1227110"/>
          </a:xfrm>
          <a:prstGeom prst="rightArrow">
            <a:avLst/>
          </a:prstGeom>
          <a:solidFill>
            <a:srgbClr val="09F7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33A3C8-A044-4108-9151-2D1B9F9B20AE}"/>
              </a:ext>
            </a:extLst>
          </p:cNvPr>
          <p:cNvSpPr/>
          <p:nvPr/>
        </p:nvSpPr>
        <p:spPr>
          <a:xfrm>
            <a:off x="1055919" y="2511898"/>
            <a:ext cx="34874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Communication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521862-2E4B-4407-A205-FDB1CFD45897}"/>
              </a:ext>
            </a:extLst>
          </p:cNvPr>
          <p:cNvSpPr/>
          <p:nvPr/>
        </p:nvSpPr>
        <p:spPr>
          <a:xfrm>
            <a:off x="1622355" y="5354955"/>
            <a:ext cx="23546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Travelling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9E0D63-93E5-49F7-86ED-ADD177B78541}"/>
              </a:ext>
            </a:extLst>
          </p:cNvPr>
          <p:cNvSpPr/>
          <p:nvPr/>
        </p:nvSpPr>
        <p:spPr>
          <a:xfrm>
            <a:off x="1196759" y="3893893"/>
            <a:ext cx="337252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Earning Potential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9663C7-D9E2-4C9B-AE34-8DF72E64F420}"/>
              </a:ext>
            </a:extLst>
          </p:cNvPr>
          <p:cNvSpPr/>
          <p:nvPr/>
        </p:nvSpPr>
        <p:spPr>
          <a:xfrm>
            <a:off x="7186503" y="2508718"/>
            <a:ext cx="30008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Study Abroad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B1AB8F-1EE9-487F-B4E5-69C9A248BF90}"/>
              </a:ext>
            </a:extLst>
          </p:cNvPr>
          <p:cNvSpPr/>
          <p:nvPr/>
        </p:nvSpPr>
        <p:spPr>
          <a:xfrm>
            <a:off x="6626086" y="3978535"/>
            <a:ext cx="43585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Improve Yourself / Challenge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584B5D-347C-4FB6-A721-CD3704E03C95}"/>
              </a:ext>
            </a:extLst>
          </p:cNvPr>
          <p:cNvSpPr/>
          <p:nvPr/>
        </p:nvSpPr>
        <p:spPr>
          <a:xfrm>
            <a:off x="6701553" y="5435681"/>
            <a:ext cx="377199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Better Understanding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963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3" grpId="0"/>
      <p:bldP spid="13" grpId="0"/>
      <p:bldP spid="14" grpId="0"/>
      <p:bldP spid="15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natalie portman">
            <a:extLst>
              <a:ext uri="{FF2B5EF4-FFF2-40B4-BE49-F238E27FC236}">
                <a16:creationId xmlns:a16="http://schemas.microsoft.com/office/drawing/2014/main" id="{00497EB2-15BA-43CA-8823-CCD2B580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1850" cy="686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hakira">
            <a:extLst>
              <a:ext uri="{FF2B5EF4-FFF2-40B4-BE49-F238E27FC236}">
                <a16:creationId xmlns:a16="http://schemas.microsoft.com/office/drawing/2014/main" id="{8F9E0123-817E-4A3C-862B-9FFEBFC7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-123708"/>
            <a:ext cx="4402137" cy="69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radley cooper">
            <a:extLst>
              <a:ext uri="{FF2B5EF4-FFF2-40B4-BE49-F238E27FC236}">
                <a16:creationId xmlns:a16="http://schemas.microsoft.com/office/drawing/2014/main" id="{D850B61B-630E-43BB-AE39-20013A36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-7353"/>
            <a:ext cx="386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B0DD51-1B46-4C7D-86FC-23309C878175}"/>
              </a:ext>
            </a:extLst>
          </p:cNvPr>
          <p:cNvSpPr/>
          <p:nvPr/>
        </p:nvSpPr>
        <p:spPr>
          <a:xfrm>
            <a:off x="-50800" y="5812135"/>
            <a:ext cx="12490450" cy="830997"/>
          </a:xfrm>
          <a:prstGeom prst="rect">
            <a:avLst/>
          </a:prstGeom>
          <a:solidFill>
            <a:srgbClr val="66CC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What do these celebrities </a:t>
            </a:r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have in common?</a:t>
            </a:r>
            <a:endParaRPr lang="en-US" sz="6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2F1D7D-42F2-42F1-B318-6B83C8032005}"/>
              </a:ext>
            </a:extLst>
          </p:cNvPr>
          <p:cNvSpPr/>
          <p:nvPr/>
        </p:nvSpPr>
        <p:spPr>
          <a:xfrm>
            <a:off x="3363685" y="4351847"/>
            <a:ext cx="5101771" cy="1200329"/>
          </a:xfrm>
          <a:prstGeom prst="rect">
            <a:avLst/>
          </a:prstGeom>
          <a:solidFill>
            <a:srgbClr val="CC99FF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THEY ALL SPEAK MORE THAN ONE LANGUAGE!</a:t>
            </a:r>
            <a:endParaRPr lang="en-US" sz="48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C90AD87-C0A3-4610-9038-1D5B9AE28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187953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natalie portman">
            <a:extLst>
              <a:ext uri="{FF2B5EF4-FFF2-40B4-BE49-F238E27FC236}">
                <a16:creationId xmlns:a16="http://schemas.microsoft.com/office/drawing/2014/main" id="{00497EB2-15BA-43CA-8823-CCD2B580A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1850" cy="686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shakira">
            <a:extLst>
              <a:ext uri="{FF2B5EF4-FFF2-40B4-BE49-F238E27FC236}">
                <a16:creationId xmlns:a16="http://schemas.microsoft.com/office/drawing/2014/main" id="{8F9E0123-817E-4A3C-862B-9FFEBFC75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-123708"/>
            <a:ext cx="4402137" cy="69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bradley cooper">
            <a:extLst>
              <a:ext uri="{FF2B5EF4-FFF2-40B4-BE49-F238E27FC236}">
                <a16:creationId xmlns:a16="http://schemas.microsoft.com/office/drawing/2014/main" id="{D850B61B-630E-43BB-AE39-20013A36B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-7353"/>
            <a:ext cx="3867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rench">
            <a:extLst>
              <a:ext uri="{FF2B5EF4-FFF2-40B4-BE49-F238E27FC236}">
                <a16:creationId xmlns:a16="http://schemas.microsoft.com/office/drawing/2014/main" id="{24C8D116-8626-4046-BFF2-24D5E5BD7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4" y="210834"/>
            <a:ext cx="1121128" cy="7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japanese flag">
            <a:extLst>
              <a:ext uri="{FF2B5EF4-FFF2-40B4-BE49-F238E27FC236}">
                <a16:creationId xmlns:a16="http://schemas.microsoft.com/office/drawing/2014/main" id="{F608303D-D92B-4981-98F6-E74F7905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4" y="1917945"/>
            <a:ext cx="1171207" cy="78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hebrew flag">
            <a:extLst>
              <a:ext uri="{FF2B5EF4-FFF2-40B4-BE49-F238E27FC236}">
                <a16:creationId xmlns:a16="http://schemas.microsoft.com/office/drawing/2014/main" id="{EB7DC935-B7D2-438E-9F78-B442075E7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83" y="3752852"/>
            <a:ext cx="1173290" cy="85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german flag">
            <a:extLst>
              <a:ext uri="{FF2B5EF4-FFF2-40B4-BE49-F238E27FC236}">
                <a16:creationId xmlns:a16="http://schemas.microsoft.com/office/drawing/2014/main" id="{065BA64C-029C-4346-8DB2-94E1EC5A0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84" y="1106930"/>
            <a:ext cx="1129033" cy="67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spanish flag">
            <a:extLst>
              <a:ext uri="{FF2B5EF4-FFF2-40B4-BE49-F238E27FC236}">
                <a16:creationId xmlns:a16="http://schemas.microsoft.com/office/drawing/2014/main" id="{EC2CD49A-0E91-49E6-99D4-881C2C5E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71" y="2836312"/>
            <a:ext cx="1223102" cy="81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french">
            <a:extLst>
              <a:ext uri="{FF2B5EF4-FFF2-40B4-BE49-F238E27FC236}">
                <a16:creationId xmlns:a16="http://schemas.microsoft.com/office/drawing/2014/main" id="{31BF2E50-B0B3-4B12-BF99-53AC60E53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729" y="210834"/>
            <a:ext cx="1121127" cy="7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Image result for spanish flag">
            <a:extLst>
              <a:ext uri="{FF2B5EF4-FFF2-40B4-BE49-F238E27FC236}">
                <a16:creationId xmlns:a16="http://schemas.microsoft.com/office/drawing/2014/main" id="{6517C655-2F3B-49D2-9631-7220C9E46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579" y="5156483"/>
            <a:ext cx="1158544" cy="7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portugal flag">
            <a:extLst>
              <a:ext uri="{FF2B5EF4-FFF2-40B4-BE49-F238E27FC236}">
                <a16:creationId xmlns:a16="http://schemas.microsoft.com/office/drawing/2014/main" id="{CAED2743-E66C-4F1C-927D-1D3719E01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02" y="4219261"/>
            <a:ext cx="1158544" cy="77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italy flag">
            <a:extLst>
              <a:ext uri="{FF2B5EF4-FFF2-40B4-BE49-F238E27FC236}">
                <a16:creationId xmlns:a16="http://schemas.microsoft.com/office/drawing/2014/main" id="{B3D19829-9FE2-45F5-8B6C-263A4E618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002" y="3265154"/>
            <a:ext cx="1158545" cy="77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CB1DE0-C84E-4F7A-A39C-15593A016D98}"/>
              </a:ext>
            </a:extLst>
          </p:cNvPr>
          <p:cNvSpPr/>
          <p:nvPr/>
        </p:nvSpPr>
        <p:spPr>
          <a:xfrm>
            <a:off x="2320925" y="5696036"/>
            <a:ext cx="1723229" cy="954107"/>
          </a:xfrm>
          <a:prstGeom prst="rect">
            <a:avLst/>
          </a:prstGeom>
          <a:solidFill>
            <a:srgbClr val="FF99CC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NATALIE</a:t>
            </a:r>
          </a:p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PORTMAN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B1F7A9-488B-4500-B689-C9C141634124}"/>
              </a:ext>
            </a:extLst>
          </p:cNvPr>
          <p:cNvSpPr/>
          <p:nvPr/>
        </p:nvSpPr>
        <p:spPr>
          <a:xfrm>
            <a:off x="6307738" y="5696035"/>
            <a:ext cx="1505540" cy="954107"/>
          </a:xfrm>
          <a:prstGeom prst="rect">
            <a:avLst/>
          </a:prstGeom>
          <a:solidFill>
            <a:srgbClr val="66CC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BRADLEY</a:t>
            </a:r>
          </a:p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COOPER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6BC1EBE-CF8B-4514-A0AD-4CB866EBF71C}"/>
              </a:ext>
            </a:extLst>
          </p:cNvPr>
          <p:cNvSpPr/>
          <p:nvPr/>
        </p:nvSpPr>
        <p:spPr>
          <a:xfrm>
            <a:off x="10598769" y="6028335"/>
            <a:ext cx="1462260" cy="523220"/>
          </a:xfrm>
          <a:prstGeom prst="rect">
            <a:avLst/>
          </a:prstGeom>
          <a:solidFill>
            <a:srgbClr val="CC99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SHAKIRA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6F9E37-EC6B-40EF-BC5B-DF624B47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71950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9A825B-33A8-416B-90D3-9DFD5F036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6301"/>
            <a:ext cx="10515600" cy="1325563"/>
          </a:xfrm>
          <a:solidFill>
            <a:srgbClr val="FFFF99"/>
          </a:solidFill>
        </p:spPr>
        <p:txBody>
          <a:bodyPr/>
          <a:lstStyle/>
          <a:p>
            <a:pPr algn="ctr"/>
            <a:r>
              <a:rPr lang="en-US" b="1" dirty="0">
                <a:hlinkClick r:id="rId2"/>
              </a:rPr>
              <a:t>BRADLEY COOPER SPEAKING FRENCH – A</a:t>
            </a:r>
            <a:br>
              <a:rPr lang="en-US" b="1" dirty="0">
                <a:hlinkClick r:id="rId2"/>
              </a:rPr>
            </a:br>
            <a:r>
              <a:rPr lang="en-US" b="1" dirty="0">
                <a:hlinkClick r:id="rId2"/>
              </a:rPr>
              <a:t>STAR IS BORN INTERVIEW ‘QUOTIDIEN</a:t>
            </a:r>
            <a:r>
              <a:rPr lang="en-US" b="1" dirty="0"/>
              <a:t>’</a:t>
            </a:r>
            <a:endParaRPr lang="en-GB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72E6852-A3C3-45DA-950F-3F2CFE92DDDF}"/>
              </a:ext>
            </a:extLst>
          </p:cNvPr>
          <p:cNvSpPr txBox="1">
            <a:spLocks/>
          </p:cNvSpPr>
          <p:nvPr/>
        </p:nvSpPr>
        <p:spPr>
          <a:xfrm>
            <a:off x="838200" y="2535869"/>
            <a:ext cx="10515600" cy="1325563"/>
          </a:xfrm>
          <a:prstGeom prst="rect">
            <a:avLst/>
          </a:prstGeom>
          <a:solidFill>
            <a:srgbClr val="CC99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hlinkClick r:id="rId3"/>
              </a:rPr>
              <a:t>SHAKIRA SPEAKING 5 LANGUAGES</a:t>
            </a:r>
            <a:endParaRPr lang="en-GB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8CA22B5-0D90-4760-9552-E691563656B5}"/>
              </a:ext>
            </a:extLst>
          </p:cNvPr>
          <p:cNvSpPr txBox="1">
            <a:spLocks/>
          </p:cNvSpPr>
          <p:nvPr/>
        </p:nvSpPr>
        <p:spPr>
          <a:xfrm>
            <a:off x="838200" y="4165437"/>
            <a:ext cx="10515600" cy="1325563"/>
          </a:xfrm>
          <a:prstGeom prst="rect">
            <a:avLst/>
          </a:prstGeom>
          <a:solidFill>
            <a:srgbClr val="FF99CC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hlinkClick r:id="rId4"/>
              </a:rPr>
              <a:t>15 CELEBS SPEAKING OTHER LANGUAGES</a:t>
            </a:r>
            <a:endParaRPr lang="en-GB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85F7B-B85F-4AF5-B123-020A02C0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418943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C4C25-1C7C-4192-95F0-5E146686A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2428"/>
            <a:ext cx="12192000" cy="1325563"/>
          </a:xfrm>
          <a:solidFill>
            <a:srgbClr val="FF99CC"/>
          </a:solidFill>
        </p:spPr>
        <p:txBody>
          <a:bodyPr/>
          <a:lstStyle/>
          <a:p>
            <a:pPr algn="ctr"/>
            <a:r>
              <a:rPr lang="en-US" b="1" dirty="0">
                <a:latin typeface="Antipasto Pro " panose="02000506020000020004" pitchFamily="2" charset="0"/>
              </a:rPr>
              <a:t>Just because celebs speak other languages,</a:t>
            </a:r>
            <a:br>
              <a:rPr lang="en-US" b="1" dirty="0">
                <a:latin typeface="Antipasto Pro " panose="02000506020000020004" pitchFamily="2" charset="0"/>
              </a:rPr>
            </a:br>
            <a:r>
              <a:rPr lang="en-US" b="1" dirty="0">
                <a:latin typeface="Antipasto Pro " panose="02000506020000020004" pitchFamily="2" charset="0"/>
              </a:rPr>
              <a:t>why should I?!</a:t>
            </a:r>
            <a:endParaRPr lang="en-GB" b="1" dirty="0">
              <a:latin typeface="Antipasto Pro " panose="02000506020000020004" pitchFamily="2" charset="0"/>
            </a:endParaRPr>
          </a:p>
        </p:txBody>
      </p:sp>
      <p:pic>
        <p:nvPicPr>
          <p:cNvPr id="4100" name="Picture 4" descr="Image result for celebrities who speak another language">
            <a:extLst>
              <a:ext uri="{FF2B5EF4-FFF2-40B4-BE49-F238E27FC236}">
                <a16:creationId xmlns:a16="http://schemas.microsoft.com/office/drawing/2014/main" id="{624474E0-D394-4633-8DC2-82738450C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959254"/>
            <a:ext cx="3054350" cy="43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celebrities who speak another language">
            <a:extLst>
              <a:ext uri="{FF2B5EF4-FFF2-40B4-BE49-F238E27FC236}">
                <a16:creationId xmlns:a16="http://schemas.microsoft.com/office/drawing/2014/main" id="{4BB3B493-98E1-4907-9147-1BB190938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1959254"/>
            <a:ext cx="3893545" cy="25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celebrities who speak another language">
            <a:extLst>
              <a:ext uri="{FF2B5EF4-FFF2-40B4-BE49-F238E27FC236}">
                <a16:creationId xmlns:a16="http://schemas.microsoft.com/office/drawing/2014/main" id="{12368C3C-A15E-406B-A6AA-2E11FBE9D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89" y="4761171"/>
            <a:ext cx="2295525" cy="152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celebrities who speak another language">
            <a:extLst>
              <a:ext uri="{FF2B5EF4-FFF2-40B4-BE49-F238E27FC236}">
                <a16:creationId xmlns:a16="http://schemas.microsoft.com/office/drawing/2014/main" id="{CB5246A7-E18E-4E40-AA50-A1D6B7F70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3" y="4725646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Image result for roger federer">
            <a:extLst>
              <a:ext uri="{FF2B5EF4-FFF2-40B4-BE49-F238E27FC236}">
                <a16:creationId xmlns:a16="http://schemas.microsoft.com/office/drawing/2014/main" id="{CA7949F3-E784-4F9B-ADA7-D47EF2E6C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055" y="1982733"/>
            <a:ext cx="2593696" cy="259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Image result for audrey hepburn">
            <a:extLst>
              <a:ext uri="{FF2B5EF4-FFF2-40B4-BE49-F238E27FC236}">
                <a16:creationId xmlns:a16="http://schemas.microsoft.com/office/drawing/2014/main" id="{38CFBC8E-9C9B-43F1-AF3A-31DEA41D6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100" y="1977552"/>
            <a:ext cx="2083246" cy="260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Image result for mark zuckerberg">
            <a:extLst>
              <a:ext uri="{FF2B5EF4-FFF2-40B4-BE49-F238E27FC236}">
                <a16:creationId xmlns:a16="http://schemas.microsoft.com/office/drawing/2014/main" id="{78655C08-26A9-41A1-A3F8-3DD952CD9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700231"/>
            <a:ext cx="314325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234202-5DED-436F-A451-020A964E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407890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37762-7AE6-4699-89FE-582DF8E5B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LEARN A LANGUAGE?</a:t>
            </a:r>
            <a:endParaRPr lang="en-GB" dirty="0"/>
          </a:p>
        </p:txBody>
      </p:sp>
      <p:pic>
        <p:nvPicPr>
          <p:cNvPr id="3074" name="Picture 2" descr="Image result for everyone speaks english">
            <a:extLst>
              <a:ext uri="{FF2B5EF4-FFF2-40B4-BE49-F238E27FC236}">
                <a16:creationId xmlns:a16="http://schemas.microsoft.com/office/drawing/2014/main" id="{34C3547A-402C-4693-A39A-8A0CA3AD9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61E5619-F6EF-42F1-AD2F-D6A1A7AAFA65}"/>
              </a:ext>
            </a:extLst>
          </p:cNvPr>
          <p:cNvSpPr/>
          <p:nvPr/>
        </p:nvSpPr>
        <p:spPr>
          <a:xfrm>
            <a:off x="5264150" y="596900"/>
            <a:ext cx="6369050" cy="990089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Chinese — </a:t>
            </a:r>
            <a:r>
              <a:rPr lang="en-US" sz="380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1.3 Billion </a:t>
            </a:r>
            <a:r>
              <a:rPr lang="en-US" sz="3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bas Neue" panose="020B0606020202050201" pitchFamily="34" charset="0"/>
              </a:rPr>
              <a:t>Native Speakers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FACB9E-840F-4633-BA09-0DB8BA352BB3}"/>
              </a:ext>
            </a:extLst>
          </p:cNvPr>
          <p:cNvSpPr/>
          <p:nvPr/>
        </p:nvSpPr>
        <p:spPr>
          <a:xfrm>
            <a:off x="5264150" y="1450315"/>
            <a:ext cx="6369050" cy="677108"/>
          </a:xfrm>
          <a:prstGeom prst="rect">
            <a:avLst/>
          </a:prstGeom>
          <a:solidFill>
            <a:srgbClr val="FF99CC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3800" b="1" i="0" dirty="0">
                <a:solidFill>
                  <a:srgbClr val="394149"/>
                </a:solidFill>
                <a:effectLst/>
                <a:latin typeface="Bebas Neue" panose="020B0606020202050201" pitchFamily="34" charset="0"/>
                <a:cs typeface="Aharoni" panose="02010803020104030203" pitchFamily="2" charset="-79"/>
              </a:rPr>
              <a:t>Spanish</a:t>
            </a:r>
            <a:r>
              <a:rPr lang="en-US" sz="3800" b="1" i="0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 — </a:t>
            </a:r>
            <a:r>
              <a:rPr lang="en-US" sz="3800" b="1" i="0" u="sng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460 Million </a:t>
            </a:r>
            <a:r>
              <a:rPr lang="en-US" sz="3800" b="1" i="0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Native Speakers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8BCAF9-D9EB-4287-867D-8925652AFEBA}"/>
              </a:ext>
            </a:extLst>
          </p:cNvPr>
          <p:cNvSpPr/>
          <p:nvPr/>
        </p:nvSpPr>
        <p:spPr>
          <a:xfrm>
            <a:off x="5264150" y="2129695"/>
            <a:ext cx="6369050" cy="677108"/>
          </a:xfrm>
          <a:prstGeom prst="rect">
            <a:avLst/>
          </a:prstGeom>
          <a:solidFill>
            <a:srgbClr val="09F797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3800" b="1" i="0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English — </a:t>
            </a:r>
            <a:r>
              <a:rPr lang="en-US" sz="3800" b="1" i="0" u="sng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379 Million </a:t>
            </a:r>
            <a:r>
              <a:rPr lang="en-US" sz="3800" b="1" i="0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Native Speakers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1C99B5-4F5C-4405-8E6B-67E27B7D740C}"/>
              </a:ext>
            </a:extLst>
          </p:cNvPr>
          <p:cNvSpPr/>
          <p:nvPr/>
        </p:nvSpPr>
        <p:spPr>
          <a:xfrm>
            <a:off x="5264150" y="2799797"/>
            <a:ext cx="6369050" cy="677108"/>
          </a:xfrm>
          <a:prstGeom prst="rect">
            <a:avLst/>
          </a:prstGeom>
          <a:solidFill>
            <a:srgbClr val="66CCFF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3800" b="1" i="0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FRENCH — </a:t>
            </a:r>
            <a:r>
              <a:rPr lang="en-US" sz="3800" b="1" i="0" u="sng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220 Million </a:t>
            </a:r>
            <a:r>
              <a:rPr lang="en-US" sz="3800" b="1" i="0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Native Speakers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58AA14-8014-47AA-938E-34BBC61DBE4A}"/>
              </a:ext>
            </a:extLst>
          </p:cNvPr>
          <p:cNvSpPr/>
          <p:nvPr/>
        </p:nvSpPr>
        <p:spPr>
          <a:xfrm>
            <a:off x="5264150" y="3481688"/>
            <a:ext cx="6369050" cy="677108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fontAlgn="base"/>
            <a:r>
              <a:rPr lang="en-US" sz="3800" b="1" i="0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German — </a:t>
            </a:r>
            <a:r>
              <a:rPr lang="en-US" sz="3800" b="1" i="0" u="sng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100 Million </a:t>
            </a:r>
            <a:r>
              <a:rPr lang="en-US" sz="3800" b="1" i="0" dirty="0">
                <a:solidFill>
                  <a:srgbClr val="394149"/>
                </a:solidFill>
                <a:effectLst/>
                <a:latin typeface="Bebas Neue" panose="020B0606020202050201" pitchFamily="34" charset="0"/>
              </a:rPr>
              <a:t>Native Speakers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4211486F-FC2C-40A2-8E76-F53A4944DBEF}"/>
              </a:ext>
            </a:extLst>
          </p:cNvPr>
          <p:cNvSpPr/>
          <p:nvPr/>
        </p:nvSpPr>
        <p:spPr>
          <a:xfrm>
            <a:off x="239486" y="1820379"/>
            <a:ext cx="4517269" cy="1227110"/>
          </a:xfrm>
          <a:prstGeom prst="rightArrow">
            <a:avLst/>
          </a:prstGeom>
          <a:solidFill>
            <a:srgbClr val="99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ADF4FE-D456-4F10-8297-49C9C538FD65}"/>
              </a:ext>
            </a:extLst>
          </p:cNvPr>
          <p:cNvSpPr/>
          <p:nvPr/>
        </p:nvSpPr>
        <p:spPr>
          <a:xfrm>
            <a:off x="0" y="2110768"/>
            <a:ext cx="4639229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tipasto Pro " panose="02000506020000020004" pitchFamily="2" charset="0"/>
              </a:rPr>
              <a:t>A: COMMUNICATION</a:t>
            </a:r>
            <a:endParaRPr lang="en-US" sz="72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ntipasto Pro " panose="02000506020000020004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5170F5-2B69-4BBF-B848-CCABAA5BA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93777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 animBg="1"/>
      <p:bldP spid="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money">
            <a:extLst>
              <a:ext uri="{FF2B5EF4-FFF2-40B4-BE49-F238E27FC236}">
                <a16:creationId xmlns:a16="http://schemas.microsoft.com/office/drawing/2014/main" id="{693CCC4B-C990-43A7-870D-BF62E36C2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34" y="0"/>
            <a:ext cx="12425034" cy="82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F88DA93-4B4A-4AA2-9843-F99BAAAD171B}"/>
              </a:ext>
            </a:extLst>
          </p:cNvPr>
          <p:cNvSpPr/>
          <p:nvPr/>
        </p:nvSpPr>
        <p:spPr>
          <a:xfrm>
            <a:off x="349854" y="116115"/>
            <a:ext cx="10788046" cy="1227110"/>
          </a:xfrm>
          <a:prstGeom prst="rightArrow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BBC28E-D48E-4AD8-8920-0DB489E3905E}"/>
              </a:ext>
            </a:extLst>
          </p:cNvPr>
          <p:cNvSpPr/>
          <p:nvPr/>
        </p:nvSpPr>
        <p:spPr>
          <a:xfrm>
            <a:off x="-42534" y="314171"/>
            <a:ext cx="10907384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tipasto Pro " panose="02000506020000020004" pitchFamily="2" charset="0"/>
              </a:rPr>
              <a:t>B. POTENTIAL TO EARN MORE MONEY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ntipasto Pro " panose="02000506020000020004" pitchFamily="2" charset="0"/>
            </a:endParaRPr>
          </a:p>
        </p:txBody>
      </p:sp>
      <p:pic>
        <p:nvPicPr>
          <p:cNvPr id="2050" name="Picture 2" descr="Image result for how much money can you earn speaking another language">
            <a:extLst>
              <a:ext uri="{FF2B5EF4-FFF2-40B4-BE49-F238E27FC236}">
                <a16:creationId xmlns:a16="http://schemas.microsoft.com/office/drawing/2014/main" id="{8312F336-82BF-40C6-AF91-E1E38D207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92" y="1524088"/>
            <a:ext cx="4446208" cy="430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906567-BB65-4068-9C01-66632A82BBA6}"/>
              </a:ext>
            </a:extLst>
          </p:cNvPr>
          <p:cNvSpPr/>
          <p:nvPr/>
        </p:nvSpPr>
        <p:spPr>
          <a:xfrm>
            <a:off x="165102" y="1584993"/>
            <a:ext cx="6261098" cy="4031873"/>
          </a:xfrm>
          <a:prstGeom prst="rect">
            <a:avLst/>
          </a:prstGeom>
          <a:solidFill>
            <a:srgbClr val="FF99CC"/>
          </a:solidFill>
        </p:spPr>
        <p:txBody>
          <a:bodyPr wrap="square" lIns="91440" tIns="45720" rIns="91440" bIns="45720">
            <a:spAutoFit/>
          </a:bodyPr>
          <a:lstStyle/>
          <a:p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  <a:ea typeface="Always In My Heart" panose="02000603000000000000" pitchFamily="2" charset="0"/>
              </a:rPr>
              <a:t>EARN EXTRA MONEY</a:t>
            </a:r>
          </a:p>
          <a:p>
            <a:pPr marL="685800" indent="-685800">
              <a:buFontTx/>
              <a:buChar char="-"/>
            </a:pP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</a:rPr>
              <a:t>Guide</a:t>
            </a:r>
          </a:p>
          <a:p>
            <a:pPr marL="685800" indent="-685800">
              <a:buFontTx/>
              <a:buChar char="-"/>
            </a:pP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</a:rPr>
              <a:t>Translator</a:t>
            </a:r>
          </a:p>
          <a:p>
            <a:pPr marL="685800" indent="-685800">
              <a:buFontTx/>
              <a:buChar char="-"/>
            </a:pP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</a:rPr>
              <a:t>Private Tutor</a:t>
            </a:r>
            <a:endParaRPr lang="en-US" sz="5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tipasto Pro " panose="02000506020000020004" pitchFamily="2" charset="0"/>
            </a:endParaRPr>
          </a:p>
          <a:p>
            <a:pPr marL="685800" indent="-685800">
              <a:buFontTx/>
              <a:buChar char="-"/>
            </a:pP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</a:rPr>
              <a:t>Interpreter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8D5ACC8-AAE2-4E5B-979C-FB1682F5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130657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travelling">
            <a:extLst>
              <a:ext uri="{FF2B5EF4-FFF2-40B4-BE49-F238E27FC236}">
                <a16:creationId xmlns:a16="http://schemas.microsoft.com/office/drawing/2014/main" id="{DA363B6F-4817-4D5A-93EE-58981F9D5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199" y="-73738"/>
            <a:ext cx="12540699" cy="729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F88DA93-4B4A-4AA2-9843-F99BAAAD171B}"/>
              </a:ext>
            </a:extLst>
          </p:cNvPr>
          <p:cNvSpPr/>
          <p:nvPr/>
        </p:nvSpPr>
        <p:spPr>
          <a:xfrm>
            <a:off x="349854" y="116115"/>
            <a:ext cx="6283175" cy="1227110"/>
          </a:xfrm>
          <a:prstGeom prst="rightArrow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BBC28E-D48E-4AD8-8920-0DB489E3905E}"/>
              </a:ext>
            </a:extLst>
          </p:cNvPr>
          <p:cNvSpPr/>
          <p:nvPr/>
        </p:nvSpPr>
        <p:spPr>
          <a:xfrm>
            <a:off x="-42534" y="314171"/>
            <a:ext cx="679651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tipasto Pro " panose="02000506020000020004" pitchFamily="2" charset="0"/>
              </a:rPr>
              <a:t>C. TRAVELLING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ntipasto Pro " panose="0200050602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906567-BB65-4068-9C01-66632A82BBA6}"/>
              </a:ext>
            </a:extLst>
          </p:cNvPr>
          <p:cNvSpPr/>
          <p:nvPr/>
        </p:nvSpPr>
        <p:spPr>
          <a:xfrm>
            <a:off x="4261454" y="1343224"/>
            <a:ext cx="7686720" cy="2308324"/>
          </a:xfrm>
          <a:prstGeom prst="rect">
            <a:avLst/>
          </a:prstGeom>
          <a:solidFill>
            <a:srgbClr val="FFFF99"/>
          </a:solidFill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Tx/>
              <a:buChar char="-"/>
            </a:pP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  <a:ea typeface="Always In My Heart" panose="02000603000000000000" pitchFamily="2" charset="0"/>
              </a:rPr>
              <a:t>Make travelling more enjoyable</a:t>
            </a:r>
          </a:p>
          <a:p>
            <a:pPr marL="685800" indent="-685800">
              <a:buFontTx/>
              <a:buChar char="-"/>
            </a:pP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  <a:ea typeface="Always In My Heart" panose="02000603000000000000" pitchFamily="2" charset="0"/>
              </a:rPr>
              <a:t>Understand other cultures</a:t>
            </a:r>
          </a:p>
          <a:p>
            <a:pPr marL="685800" indent="-685800">
              <a:buFontTx/>
              <a:buChar char="-"/>
            </a:pP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  <a:ea typeface="Always In My Heart" panose="02000603000000000000" pitchFamily="2" charset="0"/>
              </a:rPr>
              <a:t>Learn about and respect differences</a:t>
            </a:r>
          </a:p>
          <a:p>
            <a:pPr marL="685800" indent="-685800">
              <a:buFontTx/>
              <a:buChar char="-"/>
            </a:pPr>
            <a:r>
              <a:rPr lang="en-US" sz="36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tipasto Pro " panose="02000506020000020004" pitchFamily="2" charset="0"/>
                <a:ea typeface="Always In My Heart" panose="02000603000000000000" pitchFamily="2" charset="0"/>
              </a:rPr>
              <a:t>Understand foreign song lyrics!</a:t>
            </a:r>
            <a:endParaRPr lang="en-US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tipasto Pro " panose="02000506020000020004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FAF9DAC-E32F-42E7-B660-3936CF21A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20589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challenge">
            <a:extLst>
              <a:ext uri="{FF2B5EF4-FFF2-40B4-BE49-F238E27FC236}">
                <a16:creationId xmlns:a16="http://schemas.microsoft.com/office/drawing/2014/main" id="{5506E59B-5D1A-440A-BF4D-5EEA7F113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0"/>
            <a:ext cx="12160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F88DA93-4B4A-4AA2-9843-F99BAAAD171B}"/>
              </a:ext>
            </a:extLst>
          </p:cNvPr>
          <p:cNvSpPr/>
          <p:nvPr/>
        </p:nvSpPr>
        <p:spPr>
          <a:xfrm>
            <a:off x="349854" y="116115"/>
            <a:ext cx="6283175" cy="1227110"/>
          </a:xfrm>
          <a:prstGeom prst="rightArrow">
            <a:avLst/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BBC28E-D48E-4AD8-8920-0DB489E3905E}"/>
              </a:ext>
            </a:extLst>
          </p:cNvPr>
          <p:cNvSpPr/>
          <p:nvPr/>
        </p:nvSpPr>
        <p:spPr>
          <a:xfrm>
            <a:off x="-42534" y="314171"/>
            <a:ext cx="6796516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ntipasto Pro " panose="02000506020000020004" pitchFamily="2" charset="0"/>
              </a:rPr>
              <a:t>D. CHALLENGE</a:t>
            </a:r>
            <a:endParaRPr lang="en-US" sz="9600" b="1" cap="none" spc="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ntipasto Pro " panose="02000506020000020004" pitchFamily="2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ADEAF5-B762-4477-8404-54F0F4BB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www.TheIdealTeacher.com</a:t>
            </a:r>
          </a:p>
        </p:txBody>
      </p:sp>
    </p:spTree>
    <p:extLst>
      <p:ext uri="{BB962C8B-B14F-4D97-AF65-F5344CB8AC3E}">
        <p14:creationId xmlns:p14="http://schemas.microsoft.com/office/powerpoint/2010/main" val="1005003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472</Words>
  <Application>Microsoft Office PowerPoint</Application>
  <PresentationFormat>Widescreen</PresentationFormat>
  <Paragraphs>88</Paragraphs>
  <Slides>18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Antipasto Pro </vt:lpstr>
      <vt:lpstr>Arial</vt:lpstr>
      <vt:lpstr>Bebas Neue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BRADLEY COOPER SPEAKING FRENCH – A STAR IS BORN INTERVIEW ‘QUOTIDIEN’</vt:lpstr>
      <vt:lpstr>Just because celebs speak other languages, why should I?!</vt:lpstr>
      <vt:lpstr>WHY LEARN A LANGUAGE?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Sabina Dungarwalla</dc:creator>
  <cp:lastModifiedBy>Sabina Dungarwalla</cp:lastModifiedBy>
  <cp:revision>36</cp:revision>
  <dcterms:created xsi:type="dcterms:W3CDTF">2019-10-17T12:46:45Z</dcterms:created>
  <dcterms:modified xsi:type="dcterms:W3CDTF">2019-10-20T18:18:37Z</dcterms:modified>
</cp:coreProperties>
</file>