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4" r:id="rId4"/>
    <p:sldId id="263" r:id="rId5"/>
    <p:sldId id="259" r:id="rId6"/>
    <p:sldId id="265" r:id="rId7"/>
    <p:sldId id="271" r:id="rId8"/>
    <p:sldId id="270" r:id="rId9"/>
    <p:sldId id="285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634" y="-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grm\dfs\studenthome\99CT12\documents\Charity\Copy%20of%20Gamlyn%20Charity%20Collections%20Totals%202016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Gamlyn's</a:t>
            </a:r>
            <a:r>
              <a:rPr lang="en-US" baseline="0"/>
              <a:t> House Charity Collection Total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'2017-2018'!$B$1:$H$1</c:f>
              <c:strCache>
                <c:ptCount val="7"/>
                <c:pt idx="0">
                  <c:v>Howard (CH)</c:v>
                </c:pt>
                <c:pt idx="1">
                  <c:v>Stafford (SLS)</c:v>
                </c:pt>
                <c:pt idx="2">
                  <c:v>Mardle (TM)</c:v>
                </c:pt>
                <c:pt idx="3">
                  <c:v>Drayton (OTD)</c:v>
                </c:pt>
                <c:pt idx="4">
                  <c:v>Rowe (JMR)</c:v>
                </c:pt>
                <c:pt idx="5">
                  <c:v>Taborda (DAT)</c:v>
                </c:pt>
                <c:pt idx="6">
                  <c:v>Dungarwalla (SD)</c:v>
                </c:pt>
              </c:strCache>
            </c:strRef>
          </c:cat>
          <c:val>
            <c:numRef>
              <c:f>'2017-2018'!$B$49:$H$49</c:f>
              <c:numCache>
                <c:formatCode>"£"#,##0.00</c:formatCode>
                <c:ptCount val="7"/>
                <c:pt idx="0">
                  <c:v>41.839999999999996</c:v>
                </c:pt>
                <c:pt idx="1">
                  <c:v>74.33</c:v>
                </c:pt>
                <c:pt idx="2">
                  <c:v>41.960000000000015</c:v>
                </c:pt>
                <c:pt idx="3">
                  <c:v>25.86</c:v>
                </c:pt>
                <c:pt idx="4">
                  <c:v>41.42</c:v>
                </c:pt>
                <c:pt idx="5">
                  <c:v>59.47</c:v>
                </c:pt>
                <c:pt idx="6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26400"/>
        <c:axId val="131127936"/>
      </c:barChart>
      <c:catAx>
        <c:axId val="1311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1127936"/>
        <c:crosses val="autoZero"/>
        <c:auto val="1"/>
        <c:lblAlgn val="ctr"/>
        <c:lblOffset val="100"/>
        <c:noMultiLvlLbl val="0"/>
      </c:catAx>
      <c:valAx>
        <c:axId val="131127936"/>
        <c:scaling>
          <c:orientation val="minMax"/>
        </c:scaling>
        <c:delete val="0"/>
        <c:axPos val="l"/>
        <c:majorGridlines/>
        <c:numFmt formatCode="&quot;£&quot;#,##0.00" sourceLinked="1"/>
        <c:majorTickMark val="out"/>
        <c:minorTickMark val="none"/>
        <c:tickLblPos val="nextTo"/>
        <c:crossAx val="13112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01AA3-E6CB-4065-B8FA-47924996968B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6CFB0-6FFD-4502-A051-3E35BC17B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95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spaldinggrammar.lincs.sch.uk/owa/redir.aspx?C=8591d31e80484c9f968aef140ebaab3c&amp;URL=https://m.youtube.com/watch?v%3dPT-HBl2TVt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df5ZLbtY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jfHuAVig9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</a:t>
            </a:r>
            <a:r>
              <a:rPr lang="en-GB" dirty="0" smtClean="0"/>
              <a:t>www.youtube.com/watch?v=oBIxScJ5rlY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https://m.youtube.com/watch?v=PT-HBl2TVtI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CFB0-6FFD-4502-A051-3E35BC17BB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4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https://www.youtube.com/watch?v=EWdf5ZLbtYo</a:t>
            </a:r>
            <a:endParaRPr lang="en-GB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https://www.youtube.com/watch?v=MjfHuAVig9g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CFB0-6FFD-4502-A051-3E35BC17BB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9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https://www.youtube.com/watch?v=_pCtXRP1edo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6CFB0-6FFD-4502-A051-3E35BC17BB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0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is lots of different events happening during this term. It is very important</a:t>
            </a:r>
            <a:r>
              <a:rPr lang="en-GB" baseline="0" dirty="0" smtClean="0"/>
              <a:t> that you attend them or stick to the deadlines. Use your planners wisely to note deadlines down to keep track of your responsibilities.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CC705-36E4-4F15-8A1A-AD9EDDA556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8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rewarded for many reasons, so please keep up with the good work (classwork, homeworks, efforts, contributions, helpfulness…)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4C2656D-211F-4378-8BCB-FC282166175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7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4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1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6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4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5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8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5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8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3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BC1D-3445-4B44-BBC9-8621DA607C26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6CE2-9FC6-4A6B-AE9D-5201255CF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Taking Responsibility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DOING THE RIGHT THING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124744"/>
            <a:ext cx="7175351" cy="3800713"/>
          </a:xfrm>
        </p:spPr>
        <p:txBody>
          <a:bodyPr/>
          <a:lstStyle/>
          <a:p>
            <a:r>
              <a:rPr lang="en-GB" dirty="0" err="1" smtClean="0"/>
              <a:t>Gamlyn</a:t>
            </a:r>
            <a:r>
              <a:rPr lang="en-GB" dirty="0" smtClean="0"/>
              <a:t> House Assembly on Friday 16th March 2018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7032"/>
            <a:ext cx="30241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WE WILL ROCK YOU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 smtClean="0"/>
              <a:t>Many thanks to all the </a:t>
            </a:r>
            <a:r>
              <a:rPr lang="en-GB" dirty="0" err="1" smtClean="0"/>
              <a:t>Gamlyn</a:t>
            </a:r>
            <a:r>
              <a:rPr lang="en-GB" dirty="0" smtClean="0"/>
              <a:t> students who were involved in 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Georgia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Georgina</a:t>
            </a:r>
          </a:p>
          <a:p>
            <a:r>
              <a:rPr lang="en-GB" sz="3600" dirty="0" smtClean="0">
                <a:solidFill>
                  <a:srgbClr val="FF0000"/>
                </a:solidFill>
              </a:rPr>
              <a:t>Richard</a:t>
            </a:r>
          </a:p>
          <a:p>
            <a:endParaRPr lang="en-GB" sz="36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HOUSE TEAM 2018/ 2019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000" dirty="0" smtClean="0"/>
              <a:t>HOUSE CAPTAIN</a:t>
            </a:r>
          </a:p>
          <a:p>
            <a:r>
              <a:rPr lang="en-GB" sz="3000" dirty="0" smtClean="0"/>
              <a:t>DEPUTY HOUSE CAPTAIN </a:t>
            </a:r>
          </a:p>
          <a:p>
            <a:r>
              <a:rPr lang="en-GB" sz="3000" dirty="0" smtClean="0"/>
              <a:t>SPORTS CAPTAIN</a:t>
            </a:r>
          </a:p>
          <a:p>
            <a:r>
              <a:rPr lang="en-GB" sz="3000" dirty="0" smtClean="0"/>
              <a:t>CHARITY CAPTAIN</a:t>
            </a:r>
          </a:p>
          <a:p>
            <a:r>
              <a:rPr lang="en-GB" sz="3000" dirty="0" smtClean="0"/>
              <a:t>QUIZ CAPTAIN</a:t>
            </a:r>
          </a:p>
          <a:p>
            <a:r>
              <a:rPr lang="en-GB" sz="3000" dirty="0" smtClean="0"/>
              <a:t>STUDENTS’ VOICE</a:t>
            </a:r>
          </a:p>
          <a:p>
            <a:r>
              <a:rPr lang="en-GB" sz="3000" dirty="0" smtClean="0"/>
              <a:t>ADMINISTRATION CAPTAIN</a:t>
            </a:r>
          </a:p>
          <a:p>
            <a:r>
              <a:rPr lang="en-GB" sz="3000" dirty="0" smtClean="0"/>
              <a:t>GAMLYN NEWSLETTER/ FROG UPDATES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PLEASE APPLY BY NEXT FRIDAY IN WRITING OR BY E-MAIL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Do you have the community spirit?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The importance of community and being kind.</a:t>
            </a:r>
            <a:b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Why do we need community?</a:t>
            </a:r>
            <a:b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What has been achieved by being kind?</a:t>
            </a:r>
            <a:b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Some real life examples of community and kindness changing lives.</a:t>
            </a:r>
            <a:b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n-GB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Why being kind will pay you back.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8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25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8" b="95973" l="3000" r="98667">
                        <a14:foregroundMark x1="37000" y1="29866" x2="37000" y2="29866"/>
                        <a14:foregroundMark x1="51000" y1="30537" x2="51000" y2="30537"/>
                        <a14:foregroundMark x1="49667" y1="34564" x2="49667" y2="34564"/>
                        <a14:foregroundMark x1="35000" y1="37584" x2="35000" y2="37584"/>
                        <a14:foregroundMark x1="36667" y1="33221" x2="36667" y2="33221"/>
                        <a14:foregroundMark x1="62667" y1="29530" x2="62667" y2="29530"/>
                        <a14:foregroundMark x1="64667" y1="34899" x2="64667" y2="34899"/>
                        <a14:foregroundMark x1="67667" y1="29195" x2="67667" y2="29195"/>
                        <a14:foregroundMark x1="54333" y1="30201" x2="54333" y2="30201"/>
                        <a14:foregroundMark x1="40000" y1="29866" x2="40000" y2="29866"/>
                        <a14:foregroundMark x1="50000" y1="28188" x2="50000" y2="28188"/>
                        <a14:foregroundMark x1="51000" y1="32550" x2="51000" y2="32550"/>
                        <a14:foregroundMark x1="73333" y1="11074" x2="73333" y2="11074"/>
                        <a14:foregroundMark x1="68000" y1="7383" x2="68000" y2="7383"/>
                        <a14:foregroundMark x1="67000" y1="5705" x2="67000" y2="5705"/>
                        <a14:foregroundMark x1="7333" y1="33221" x2="7333" y2="33221"/>
                        <a14:foregroundMark x1="8333" y1="50000" x2="8333" y2="50000"/>
                        <a14:foregroundMark x1="16000" y1="84564" x2="16000" y2="84564"/>
                        <a14:foregroundMark x1="23000" y1="80872" x2="23000" y2="80872"/>
                        <a14:foregroundMark x1="22667" y1="78859" x2="22667" y2="78859"/>
                        <a14:foregroundMark x1="79000" y1="79530" x2="79000" y2="79530"/>
                        <a14:foregroundMark x1="93333" y1="50671" x2="93333" y2="50671"/>
                        <a14:foregroundMark x1="98000" y1="48658" x2="98000" y2="48658"/>
                        <a14:foregroundMark x1="97000" y1="53356" x2="97000" y2="53356"/>
                        <a14:foregroundMark x1="98667" y1="46644" x2="98667" y2="46644"/>
                        <a14:foregroundMark x1="94000" y1="28523" x2="94000" y2="28523"/>
                        <a14:foregroundMark x1="89333" y1="22148" x2="89333" y2="22148"/>
                        <a14:foregroundMark x1="89333" y1="20470" x2="89333" y2="20470"/>
                        <a14:foregroundMark x1="78333" y1="10067" x2="78333" y2="10067"/>
                        <a14:foregroundMark x1="63667" y1="3356" x2="63667" y2="3356"/>
                        <a14:foregroundMark x1="56333" y1="1678" x2="56333" y2="1678"/>
                        <a14:foregroundMark x1="42667" y1="3356" x2="42667" y2="3356"/>
                        <a14:foregroundMark x1="34667" y1="6040" x2="34667" y2="6040"/>
                        <a14:foregroundMark x1="23667" y1="12081" x2="23667" y2="12081"/>
                        <a14:foregroundMark x1="29667" y1="11745" x2="29667" y2="11745"/>
                        <a14:foregroundMark x1="30000" y1="5705" x2="30000" y2="5705"/>
                        <a14:foregroundMark x1="27333" y1="8054" x2="27333" y2="8054"/>
                        <a14:foregroundMark x1="28000" y1="12416" x2="28000" y2="12416"/>
                        <a14:foregroundMark x1="25000" y1="15101" x2="25000" y2="15101"/>
                        <a14:foregroundMark x1="21667" y1="17450" x2="21667" y2="17450"/>
                        <a14:foregroundMark x1="18333" y1="21812" x2="18333" y2="21812"/>
                        <a14:foregroundMark x1="15000" y1="24161" x2="15000" y2="24161"/>
                        <a14:foregroundMark x1="17667" y1="16107" x2="17667" y2="16107"/>
                        <a14:foregroundMark x1="17000" y1="18792" x2="17000" y2="18792"/>
                        <a14:foregroundMark x1="15333" y1="20805" x2="15333" y2="20805"/>
                        <a14:foregroundMark x1="12667" y1="23826" x2="12667" y2="23826"/>
                        <a14:foregroundMark x1="10333" y1="29530" x2="10333" y2="29530"/>
                        <a14:foregroundMark x1="9667" y1="26510" x2="9667" y2="26510"/>
                        <a14:foregroundMark x1="9000" y1="33557" x2="9000" y2="33557"/>
                        <a14:foregroundMark x1="6333" y1="32215" x2="6333" y2="32215"/>
                        <a14:foregroundMark x1="4000" y1="39597" x2="4000" y2="39597"/>
                        <a14:foregroundMark x1="5667" y1="34564" x2="5667" y2="34564"/>
                        <a14:foregroundMark x1="5667" y1="37248" x2="5667" y2="37248"/>
                        <a14:foregroundMark x1="5667" y1="39933" x2="5667" y2="39933"/>
                        <a14:foregroundMark x1="9000" y1="42282" x2="9000" y2="42282"/>
                        <a14:foregroundMark x1="3000" y1="42617" x2="3000" y2="42617"/>
                        <a14:foregroundMark x1="4667" y1="43624" x2="4667" y2="43624"/>
                        <a14:foregroundMark x1="3667" y1="47651" x2="3667" y2="47651"/>
                        <a14:foregroundMark x1="4333" y1="50336" x2="4333" y2="50336"/>
                        <a14:foregroundMark x1="5000" y1="54362" x2="5000" y2="54362"/>
                        <a14:foregroundMark x1="5667" y1="57047" x2="5667" y2="57047"/>
                        <a14:foregroundMark x1="7667" y1="61745" x2="7667" y2="61745"/>
                        <a14:foregroundMark x1="7333" y1="59060" x2="7333" y2="59060"/>
                        <a14:foregroundMark x1="5667" y1="62752" x2="5667" y2="62752"/>
                        <a14:foregroundMark x1="8000" y1="67114" x2="8000" y2="67114"/>
                        <a14:foregroundMark x1="10000" y1="68456" x2="10000" y2="68456"/>
                        <a14:foregroundMark x1="11333" y1="71812" x2="11333" y2="71812"/>
                        <a14:foregroundMark x1="13667" y1="74832" x2="13667" y2="74832"/>
                        <a14:foregroundMark x1="16000" y1="77517" x2="16000" y2="77517"/>
                        <a14:foregroundMark x1="17667" y1="80872" x2="17667" y2="80872"/>
                        <a14:foregroundMark x1="20333" y1="83893" x2="20333" y2="83893"/>
                        <a14:foregroundMark x1="29000" y1="87248" x2="29000" y2="87248"/>
                        <a14:foregroundMark x1="25000" y1="85570" x2="25000" y2="85570"/>
                        <a14:foregroundMark x1="34333" y1="87248" x2="34333" y2="87248"/>
                        <a14:foregroundMark x1="36000" y1="88926" x2="36000" y2="88926"/>
                        <a14:foregroundMark x1="34333" y1="91946" x2="34333" y2="91946"/>
                        <a14:foregroundMark x1="38667" y1="90268" x2="38667" y2="90268"/>
                        <a14:foregroundMark x1="38000" y1="93289" x2="38000" y2="93289"/>
                        <a14:foregroundMark x1="37667" y1="95302" x2="37667" y2="95302"/>
                        <a14:foregroundMark x1="42000" y1="92282" x2="42000" y2="92282"/>
                        <a14:foregroundMark x1="44667" y1="92953" x2="44667" y2="92953"/>
                        <a14:foregroundMark x1="47000" y1="95973" x2="47000" y2="95973"/>
                        <a14:foregroundMark x1="47333" y1="93289" x2="47333" y2="93289"/>
                        <a14:foregroundMark x1="49333" y1="14094" x2="49333" y2="14094"/>
                        <a14:foregroundMark x1="53000" y1="15101" x2="53000" y2="15101"/>
                        <a14:foregroundMark x1="55333" y1="16107" x2="55333" y2="16107"/>
                        <a14:foregroundMark x1="57333" y1="17114" x2="57333" y2="17114"/>
                        <a14:foregroundMark x1="58333" y1="20134" x2="58333" y2="20134"/>
                        <a14:foregroundMark x1="58667" y1="28859" x2="58667" y2="28859"/>
                        <a14:foregroundMark x1="58667" y1="34228" x2="58667" y2="34228"/>
                        <a14:foregroundMark x1="52667" y1="38591" x2="52667" y2="38591"/>
                        <a14:foregroundMark x1="52333" y1="34228" x2="52333" y2="34228"/>
                        <a14:foregroundMark x1="67667" y1="28188" x2="67667" y2="28188"/>
                        <a14:foregroundMark x1="69667" y1="28523" x2="69667" y2="28523"/>
                        <a14:foregroundMark x1="70333" y1="32886" x2="70333" y2="32886"/>
                        <a14:foregroundMark x1="69667" y1="36913" x2="69667" y2="36913"/>
                        <a14:foregroundMark x1="44333" y1="36577" x2="44333" y2="36577"/>
                        <a14:foregroundMark x1="41000" y1="35906" x2="41000" y2="35906"/>
                        <a14:foregroundMark x1="41667" y1="33557" x2="42333" y2="33221"/>
                        <a14:foregroundMark x1="42333" y1="30537" x2="42333" y2="30537"/>
                        <a14:foregroundMark x1="31000" y1="29530" x2="31000" y2="29530"/>
                        <a14:foregroundMark x1="29000" y1="31879" x2="29000" y2="32550"/>
                        <a14:foregroundMark x1="29000" y1="37584" x2="29000" y2="37584"/>
                        <a14:backgroundMark x1="85000" y1="3020" x2="85000" y2="3020"/>
                        <a14:backgroundMark x1="11333" y1="5034" x2="11333" y2="5034"/>
                        <a14:backgroundMark x1="4333" y1="78859" x2="4333" y2="78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162" y="188640"/>
            <a:ext cx="1443428" cy="143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02614"/>
              </p:ext>
            </p:extLst>
          </p:nvPr>
        </p:nvGraphicFramePr>
        <p:xfrm>
          <a:off x="173157" y="1232499"/>
          <a:ext cx="8797686" cy="49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House Charity Collection Total</a:t>
            </a:r>
            <a:endParaRPr lang="en-GB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899592" y="1597043"/>
            <a:ext cx="7704856" cy="3003249"/>
            <a:chOff x="413075" y="1944661"/>
            <a:chExt cx="7704856" cy="3003249"/>
          </a:xfrm>
        </p:grpSpPr>
        <p:sp>
          <p:nvSpPr>
            <p:cNvPr id="8" name="TextBox 7"/>
            <p:cNvSpPr txBox="1"/>
            <p:nvPr/>
          </p:nvSpPr>
          <p:spPr>
            <a:xfrm>
              <a:off x="1565203" y="1944661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prstClr val="black"/>
                  </a:solidFill>
                </a:rPr>
                <a:t>1st</a:t>
              </a:r>
              <a:endParaRPr lang="en-GB" sz="28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075" y="359846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4</a:t>
              </a:r>
              <a:r>
                <a:rPr lang="en-GB" sz="2800" dirty="0" smtClean="0">
                  <a:solidFill>
                    <a:prstClr val="black"/>
                  </a:solidFill>
                </a:rPr>
                <a:t>th</a:t>
              </a:r>
              <a:endParaRPr lang="en-GB" sz="28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17331" y="36326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prstClr val="black"/>
                  </a:solidFill>
                </a:rPr>
                <a:t> 3rd</a:t>
              </a:r>
              <a:endParaRPr lang="en-GB" sz="28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69459" y="442469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prstClr val="black"/>
                  </a:solidFill>
                </a:rPr>
                <a:t> 7th</a:t>
              </a:r>
              <a:endParaRPr lang="en-GB" sz="28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93595" y="370461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prstClr val="black"/>
                  </a:solidFill>
                </a:rPr>
                <a:t>5</a:t>
              </a:r>
              <a:r>
                <a:rPr lang="en-GB" sz="2800" dirty="0" smtClean="0">
                  <a:solidFill>
                    <a:prstClr val="black"/>
                  </a:solidFill>
                </a:rPr>
                <a:t>th</a:t>
              </a:r>
              <a:endParaRPr lang="en-GB" sz="28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25843" y="390206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prstClr val="black"/>
                  </a:solidFill>
                </a:rPr>
                <a:t> 6th</a:t>
              </a:r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3715" y="269649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prstClr val="black"/>
                  </a:solidFill>
                </a:rPr>
                <a:t>2nd</a:t>
              </a:r>
              <a:endParaRPr lang="en-GB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" y="620595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prstClr val="black"/>
                </a:solidFill>
              </a:rPr>
              <a:t>TOTAL = £448.45</a:t>
            </a:r>
            <a:endParaRPr lang="en-GB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0097" y="548680"/>
            <a:ext cx="8084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+mj-lt"/>
              </a:rPr>
              <a:t>Inter-House </a:t>
            </a:r>
            <a:r>
              <a:rPr lang="en-GB" sz="4400" u="sng" dirty="0">
                <a:latin typeface="+mj-lt"/>
              </a:rPr>
              <a:t>Sport</a:t>
            </a:r>
            <a:endParaRPr lang="en-US" sz="4400" u="sng" dirty="0">
              <a:latin typeface="+mj-lt"/>
            </a:endParaRPr>
          </a:p>
        </p:txBody>
      </p:sp>
      <p:sp>
        <p:nvSpPr>
          <p:cNvPr id="2" name="AutoShape 2" descr="Image result for bench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77896" y="1838270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JMR	</a:t>
            </a:r>
            <a:r>
              <a:rPr lang="en-GB" sz="4000" dirty="0" smtClean="0"/>
              <a:t>		</a:t>
            </a:r>
            <a:r>
              <a:rPr lang="en-GB" sz="4000" i="1" dirty="0" smtClean="0"/>
              <a:t>5 points each</a:t>
            </a:r>
          </a:p>
          <a:p>
            <a:r>
              <a:rPr lang="en-GB" sz="4000" b="1" dirty="0" smtClean="0"/>
              <a:t>CH</a:t>
            </a:r>
          </a:p>
          <a:p>
            <a:r>
              <a:rPr lang="en-GB" sz="4000" b="1" dirty="0" smtClean="0"/>
              <a:t>DAT</a:t>
            </a:r>
          </a:p>
          <a:p>
            <a:endParaRPr lang="en-GB" sz="4000" dirty="0"/>
          </a:p>
          <a:p>
            <a:r>
              <a:rPr lang="en-GB" sz="4000" b="1" dirty="0" smtClean="0"/>
              <a:t>SLS</a:t>
            </a:r>
            <a:r>
              <a:rPr lang="en-GB" sz="4000" dirty="0" smtClean="0"/>
              <a:t>			</a:t>
            </a:r>
            <a:r>
              <a:rPr lang="en-GB" sz="4000" i="1" dirty="0" smtClean="0"/>
              <a:t>10 points each</a:t>
            </a:r>
          </a:p>
          <a:p>
            <a:r>
              <a:rPr lang="en-GB" sz="4000" b="1" dirty="0" smtClean="0"/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2540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The Final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77896" y="270892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Could Miss Dungarwalla and Noah(representing GOTD) come to the front of the hall</a:t>
            </a:r>
          </a:p>
        </p:txBody>
      </p:sp>
    </p:spTree>
    <p:extLst>
      <p:ext uri="{BB962C8B-B14F-4D97-AF65-F5344CB8AC3E}">
        <p14:creationId xmlns:p14="http://schemas.microsoft.com/office/powerpoint/2010/main" val="31059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212"/>
            <a:ext cx="9144000" cy="1143000"/>
          </a:xfrm>
        </p:spPr>
        <p:txBody>
          <a:bodyPr/>
          <a:lstStyle/>
          <a:p>
            <a:r>
              <a:rPr lang="en-GB" u="sng" dirty="0" smtClean="0"/>
              <a:t>Quiz results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005064"/>
            <a:ext cx="36004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FF0000"/>
                </a:solidFill>
              </a:rPr>
              <a:t>Reminder:</a:t>
            </a:r>
            <a:r>
              <a:rPr lang="en-GB" sz="2400" dirty="0" smtClean="0"/>
              <a:t> Quizzes are sent </a:t>
            </a:r>
            <a:r>
              <a:rPr lang="en-GB" sz="2400" i="1" u="sng" dirty="0" smtClean="0"/>
              <a:t>every week 1 Tuesday</a:t>
            </a:r>
            <a:r>
              <a:rPr lang="en-GB" sz="2400" dirty="0" smtClean="0"/>
              <a:t> by email, and must be completed </a:t>
            </a:r>
            <a:r>
              <a:rPr lang="en-GB" sz="2400" i="1" u="sng" dirty="0" smtClean="0"/>
              <a:t>by the end of form</a:t>
            </a:r>
            <a:r>
              <a:rPr lang="en-GB" sz="2400" dirty="0" smtClean="0"/>
              <a:t>, otherwise the score will not be counted!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556792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3</a:t>
            </a:r>
            <a:r>
              <a:rPr lang="en-GB" sz="2800" dirty="0" smtClean="0"/>
              <a:t> points between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and 2</a:t>
            </a:r>
            <a:r>
              <a:rPr lang="en-GB" sz="2800" baseline="30000" dirty="0" smtClean="0"/>
              <a:t>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4</a:t>
            </a:r>
            <a:r>
              <a:rPr lang="en-GB" sz="2800" dirty="0" smtClean="0"/>
              <a:t> points between 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and 3</a:t>
            </a:r>
            <a:r>
              <a:rPr lang="en-GB" sz="2800" baseline="30000" dirty="0" smtClean="0"/>
              <a:t>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6" t="22042" r="35833" b="44954"/>
          <a:stretch/>
        </p:blipFill>
        <p:spPr bwMode="auto">
          <a:xfrm>
            <a:off x="611560" y="1390386"/>
            <a:ext cx="3682051" cy="45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71941"/>
            <a:ext cx="4572000" cy="3042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AutoShape 6" descr="Image result for snow 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xITEhUTExMVFRUXGBgbGBgVFxcXGBcXFx0XFxcaFxcYHSggGBolHRUXITEhJSkrLi4uFx8zODMtNygtLisBCgoKDQ0OFQ8PFSsZFRkrKysrLSstLSsrLSstKysrLSstLS0tKy0tLSstKystKzc3NystNys3LS03LSsrKysrK//AABEIALkBEQMBIgACEQEDEQH/xAAaAAACAwEBAAAAAAAAAAAAAAACAwABBAUG/8QANxAAAQMCBAQFAwMDAwUAAAAAAQACEQMhBBIxQQVRYXETgaGx8CKRwQbR8RQy4UJSYiMzQ3KC/8QAFgEBAQEAAAAAAAAAAAAAAAAAAAEC/8QAGxEBAQACAwEAAAAAAAAAAAAAAAERITFBUQL/2gAMAwEAAhEDEQA/APfvwgA+m3sr8cgQfutLihbTlbZOw7hl5q7TfRYabDTsNNR2W9kEbX+R3UoRVqHO6P7bR33WjDA7pMQb7zC00nWRWqoZC8u/gVN1TOBvK9E19lzKlUTA0SFLNNrdNVp2Wao7mjq4iAFUZMaRThwlxcYLRt16QtWDfmAKSLrVQp5W2Nzz90Dy5LsQQqruged7a+qztqAHooG4Rha3KST1OqYynF0qnXvda6z2sZmNkUskag+XdOJXleDY8S5kwQSR1B5Lv4eoTE3VswkXimhLYxNxg+rukufCgaCFWiulolkoDdUkLDiMG5zXFhAkb6ea31LCfn8KMZLSJgjYbyrkcbg7GNEAyW2POeq7bKiy06GWbapgbIS7Da2shQNkHmkFzm2NxseXQrRTMCdkGZoI1TB00RVqYN9VVL7d0GnDkQtdV0NssLXoalUqYVxOL0X1X5GwIMrp8I4XTpgxMnUnUlP8Ob7/ACxRUql72KudIP8Apm8lE1RRWKmZunMdZY8G9Nq1CA4/6QNeo2RB4l4LSOdkmjRLcoaTlA0mc03JPO65GJ4rZuQTf4PvC6/Cg4gBxRW4jYjW6lF4uEnM8vcDoN9J6LlYvHFjr2jVB1cXUysddeQrcZLKmU77qY3i5JP1bW3XncW0vd9IJJW/mes172g8uaEOKdFhsuX+nTVDMrwRGk6wuq5qlVeDdK6AtHksWGpQtFQqUacSwFp5rHiqIbSP+kC/+Uyg7c35Juuqg59OpLc0G3S56hbK1Rz2ZZAtuEFRqFqDg0+BVG12vzNgG8T7L0+HZdKaE6VbQyv9QJ0y2C5vjAmF12QWkFeYq1B4rmDWUhXWw9eR5q8xvAnlKXSBTgVBkrh1Qj6iAOVtI9+S6mFAaZjUQsDLFamOSh7mjMTsUotyguOgRtcs+OGZuXZFZTjZNtFtqCBquVRw8WC6+GZoOSVCaAPIp1cDKtzWSSdh7ryHHMe9r3HY6X5WNkm1dnCkl0bfP8/ZdDwBHdcfhLy8DYkA9l12Pb/by16pRQgBcl3EQahZyMdb6If1Pii1oc2xaZheYdjDUeKjQS//AFCwstSJXsfG6+yi5P8AUdPRRRWwOhDU33zaqPBlWAiMtPCiRAhdim7KslNai6yUOqOJ3jey5HGsC6qJB+qOl+66NN8o3CVOFeV4fwMtcTUg8hquwMMFuyIKxVyhVOmia1E1EwXQMFOAlVCtJ0WOoDKgNhWlqzUxCa1yBj2pLgmZkJCAZVtqJVRyWHINniLE7DDOX7kAeQT2uQvPJBGJspTWpgCBcJrFeREGoGNQ1AoHJdRyKS43WvDOWI6rXRSjTVxMNjdeL/Ub87pbJPQHZesqFZKplJorPwkEAF1iQPJdRrw0j7rEwonCUHE/VeOv0I037QuBwmjUNQOggHW1oXr6mApkyWgnmb/bkhFO63LiJSPCKi15VFkGAoQmNarLUAtCNqqERCBlMJhSmInFRUcbLO0yUblbQiDayytMGiz1HXQNlCWpbXI3OQUlF6IBLe1UNa9HKQ0FNYoBe1CGp4ao5qBSsBWQiAQRrUYVKsyBgUeULSo8oFkoZUehaUBtanMKWFZQE8rJUKe4pLmqqpqYFTWq0FPCWGJpVAIgciiaogsNUhMQlQLAVlEUEIogVCrptkrPxHHCm2Gn6tzyRDXb+qpju1l5h+Pc45Wy6TMCbnsn0GVmkEscL7q4MvUNcl1NFo8E5A6IMXCS4SoPN1+PQYDRr3XY4bivFbMEEary2DwwdXymYmD0vqvZ4XJQHh6XN+a1SJCa6mGtzO5Jr6Y1EQsPHa0AN5j7R0WVI4djhVqGmSLzA8tEGHxBFZ1ImSJIPrf7rL+laM1XOI0aT+PytuGpDxnui8ASqjeFVRwAJNgEyjT3Oi89xni8u8Nmk36woNuPxTqbQ7KIO0mY68kXD8b4nIRqteDoj+nmoJLzvrew1WKjgskOFjuNR6oNsoCtIio2RGYLORtukUrB4tryQ3UfLLS4LkvPg1g4RlfqNp/HNdzEM32N0GVwVNCaGKVGZbm3dEU0JrWShpCU7HYttFhO6KVXo5QSTELDh67XiWmQlcGxbq73AmQWnbTbyWTBsNOs6m0fTr56Ko65QEq5QKAgUQQtamtCAYUTIUQWqUlQBFC87IAE3y9EBCCsTXFNk6SvHYiu6tVDGyS4gD2uvZ42jnYRrAXlqFB1CsHxmjSDz/3DtIWvlK7tCiyiBTpiTBzPi5PXkOSaxnO/VDSeHAvAsb9uhTgO6geysQ3LshhA2+iY4gBQeYpz/UC0XP3lem4jRzCD5d15r/zXFs3yF6rGWIVow8ExlzTdqNPypx0Hyg3WXFMLK7Xje3c/x7Lbxx4LbfO/VBk/SrbVXdAPf9lrwTCXkk9wPO8qfp+hlok/7negR8LMZuZJlShf6gxnh0jFvmy8x+mcN4tTO67QZPXkF0v1QwnNfbRaf0TQHhT/AMvYStcQ7dbiVWctPeZMbBJrFLzkveTzgeSMXWRi8csqsI3MHqNx6ro4xoa60dey5ePE1abRrI/C7ONu+AJ37Iri8bbLM3+0j1XV4bU8Si28kWuubxgSx4NhA2A0IWr9Ku/6Z6b/AJVvCNXEsY3D0y43dy3JXG4RjnYl5a4SLmL2Oyz8SY7E18gNhIHWJWr9NYMsqmbFpgj5smNDosqOpudmIi0d4XE43ic7gL6adNl2+MtIdNg2LnfsFxeEYc1q8n+0GXdgk9Hb4JgxSo5o+pwk9BsPyuax2eqSD/brpvsV2uJ1wAW6SPsOi5mEo5WxEfnmkU4IgFIRtCgFMarIj56qkBKJatBasG32/KtqF+iA6dYARyVCmN/sktdeeSsVOaBmMxGRm2Y2jmuLVZZpI3l467N8uXVdJzSTeNjzJ81G0BvrvKsQvDZtdOQHX+PVO/qS0/UJHT50TWtusnFMS1rY1P5QbiGludpEbqqhtI7yk/p5pFJ7naE2HbkrrXDp5adlFcGnBrtm4zCw11XqcZuDpv52XmOF05xLO8/a69HXP1QD86q1GTHUiWlo1Akdx+Y+c+OzE5mQZkarv0RoddVwuJ0CxxjQmUg9LlDKDOUA95usuEsSed/RFWqDwqQcb5RbugYVFZeK0JmTq029Al/oqpHiM3Fx7LoVGZo/4mT5bfOS4zs1Cr47RLD/AHAfYq9YR0aTdf8A2PunOqBjcxWQcQpz9EmTOkdd0pwfVdETyGw5koGcHYalV1U6Nn77LqteATO+6qnTbTbkbtqeZQNvr/hRWbiVNrmvvbKQfVcTh2JLWQ0kA6Tr3K71cl3RukfNF5bCgmoGdY9VYj2vDuFMpgVLl0e643GK3h1/Eb5x+672PrZQGDWLLl8Uw+dhEaev+VIrPxfHiq1rWi5W3gWENGm5zhBP3gLjcGfNdreRAXo+L1Sfobrv23S+DnAZnF7t9ByTQFQsICsIIAmAaG/y33QBtrK5QGSgcqc5CSguVFSpEPCF5Vk2SiVQCbQZJS5WvBwBfrH5RXD4pxd1Kpla2bbg6/LJGD4vWc//ALck7XXSxD4fleQ0uiD32+y2eIfptEz9xzVRla7EEWZHXQ+qXR4G5zpqmBveSV0GVLXNuf4Q1a50+3M81BoqVRIY0QB6AKsgc4i0b9e6DDt3OqrP+f4UUpuWk4uhoOlheOiXha2YBwP9xnt0KZjSGtzhsuFo3ScLThggRqcvKVUaqZuZVPdJ2mNSJhA477/LpkXnY7e3moM+LHWXbEiwnRXSBjn13VVAXQdhtzlGAqHU9ISajfpLeQ0tJRs0KHEGBIEuPsoMmHw1MQ9jYOok68xHNdJuKnSBPL8rNYkEDQWOw/dSSHSdLBA53L5zS88i2s/yEL5mNtfnsjpRJRRtgdvkLIMIwVPFDSXTIaOfX5stJOt+6FjgDl3id9EAVari6+sTvA6eye5xIGg5pFZ8mADrrp5hPDNJv8lAjD0A14e1ozTqeW6HFVDnk3OnYHmnTcczMfPJZqlotF+57lUMCYEpiZMICIQkqyUJUAq4VwiARFQeapFlURRVDAWcuTKpSQFUGwLTTMfZIYFoYEC3UGlwe4S4bnZWZ57+qY63O6W5QVGojtO3kqDb9UUIwEBDkLdUs3HIpkwJ9vwlxt5SgpzrwNAL9/yiA9FTtRHn1VoAAv8APkoyfnVT5KtoQA4Ebb+n8qQihCUAzbqjIMcydvx26IAYmesdf2QyXNAP0mZsZ9UB0GyABYBJDs1+QIjkQmvEiJiOXzklOEggCPz/AJ1VFzInnsrpmB+3zRVy2/bZMAsgIIK5iXknYHz0RhFlmAefsooWNTCbIRN58uykoAdY9kiJ+6c9KcIVAhyYxAAjQEpCjVYUEAVtUCtBMyimRRAt10trE/IqY1VF02pyBnsjBRVFKcmEISERFY9lQVm9tiLqAhp8sq3UNxBuOXNT3RUPzp8lC0/OytjfX3URFDZWDZSFAgsBC4qybdUtzes7oBcVbbqiiY2FQSW5vqj6KOCgrJKlO6Jw/CJrdevogJgVNCJh/KFxRQkqqj0MQoUAhLJRgoSqiBEqYNkbkEBVkqiFaioAjhCDKNBcKJcHmogIq3NRuCqFUUArcNR8/hW5ska/yiJ+ctNOkbKKGEMIjyUiUQMXVlXyUQUFb1DuhcbILQlXCvlzKCov7qgmVKUBLdugoBA03NuaOYHVSFRWWxVkKwZVn2UAtCsb+iqPnVFkvO/wqgSPnzsj3UhWfnRQUOXl86oWthE11ue37+aolFLegKJyqFUDCsNRxZSEAsCuERCo7oqclGhTf585JvgyJnVQLCtUiKILL2UVSOSiKMhW22ijfyoNPM+yIFjAJF5NydjMftoiKtu3ZCPwgjtFArfoFQVFK+SE7eaL/Kgoqne6h0UKoo6z0U9/ZW78Kv2/ZA1pkXIjdKqPkkCwVu0/+ggZ+6C4soFf7q90FEK3KFRQQIgEO47JiACpKJup7H8INiioqlWqKqFAIlb1Agoq9kJRhBShCg0VndAKZScbNHl0QM27j3CunqPNQG4jQfdD0VH56K90VcKkS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t="11905" r="12579" b="6250"/>
          <a:stretch/>
        </p:blipFill>
        <p:spPr bwMode="auto">
          <a:xfrm>
            <a:off x="184022" y="3374613"/>
            <a:ext cx="3570173" cy="329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1853743" y="4681495"/>
            <a:ext cx="360040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108520" y="-51792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 smtClean="0"/>
              <a:t>RECENT SNOWSTORMS IN SCOTLAND</a:t>
            </a:r>
            <a:endParaRPr lang="en-GB" sz="4400" b="1" dirty="0"/>
          </a:p>
        </p:txBody>
      </p:sp>
      <p:pic>
        <p:nvPicPr>
          <p:cNvPr id="11" name="Picture 10" descr="Image result for scotland rescue on motorways on sunday 5th march in the snow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2" y="692696"/>
            <a:ext cx="3819525" cy="2542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Image result for scotland rescue on motorways on sunday 5th marc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21" y="4067048"/>
            <a:ext cx="3295194" cy="2353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75" y="210697"/>
            <a:ext cx="7856041" cy="63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Another </a:t>
            </a:r>
            <a:r>
              <a:rPr lang="en-GB" sz="24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Very Busy </a:t>
            </a:r>
            <a:r>
              <a:rPr lang="en-GB" sz="2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Term!</a:t>
            </a:r>
            <a:br>
              <a:rPr lang="en-GB" sz="2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</a:br>
            <a:r>
              <a:rPr lang="en-GB" sz="2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Term 4 will end on Wednesday 28</a:t>
            </a:r>
            <a:r>
              <a:rPr lang="en-GB" sz="2400" cap="all" baseline="30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GB" sz="2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 March.  Term 5 will start on Monday 16</a:t>
            </a:r>
            <a:r>
              <a:rPr lang="en-GB" sz="2400" cap="all" baseline="30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th</a:t>
            </a:r>
            <a:r>
              <a:rPr lang="en-GB" sz="24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</a:rPr>
              <a:t> April  WEEK 1</a:t>
            </a:r>
            <a:endParaRPr lang="en-GB" sz="24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4604" y="1455775"/>
            <a:ext cx="9527791" cy="4162474"/>
            <a:chOff x="0" y="1074040"/>
            <a:chExt cx="9527791" cy="4162474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074040"/>
              <a:ext cx="9159715" cy="2268034"/>
              <a:chOff x="-1" y="1074039"/>
              <a:chExt cx="9813901" cy="2430017"/>
            </a:xfrm>
          </p:grpSpPr>
          <p:pic>
            <p:nvPicPr>
              <p:cNvPr id="6148" name="Picture 4" descr="Image result for filling out form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83884" y="1074040"/>
                <a:ext cx="2430016" cy="2430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Related image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11364" y="1074040"/>
                <a:ext cx="2430016" cy="2430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Image result for welcome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55682" y="1074039"/>
                <a:ext cx="2430016" cy="2430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6" name="Picture 12" descr="Image result for tutor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1" y="1074040"/>
                <a:ext cx="2430016" cy="2430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259605" y="3522312"/>
              <a:ext cx="3268186" cy="161318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en-GB" sz="2200" dirty="0" smtClean="0">
                  <a:solidFill>
                    <a:schemeClr val="accent6"/>
                  </a:solidFill>
                </a:rPr>
                <a:t>Purple Pages and Reflection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1900" b="1" dirty="0" smtClean="0">
                  <a:solidFill>
                    <a:schemeClr val="tx1"/>
                  </a:solidFill>
                </a:rPr>
                <a:t>Purple pages should 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1900" b="1" dirty="0" smtClean="0">
                  <a:solidFill>
                    <a:schemeClr val="tx1"/>
                  </a:solidFill>
                </a:rPr>
                <a:t>be completed and 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1900" b="1" dirty="0">
                  <a:solidFill>
                    <a:schemeClr val="tx1"/>
                  </a:solidFill>
                </a:rPr>
                <a:t>s</a:t>
              </a:r>
              <a:r>
                <a:rPr lang="en-GB" sz="1900" b="1" dirty="0" smtClean="0">
                  <a:solidFill>
                    <a:schemeClr val="tx1"/>
                  </a:solidFill>
                </a:rPr>
                <a:t>igned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en-GB" sz="1900" b="1" dirty="0" smtClean="0">
                  <a:solidFill>
                    <a:schemeClr val="tx1"/>
                  </a:solidFill>
                </a:rPr>
                <a:t>Attendance</a:t>
              </a:r>
              <a:endParaRPr lang="en-GB" sz="1900" b="1" dirty="0">
                <a:solidFill>
                  <a:schemeClr val="tx1"/>
                </a:solidFill>
              </a:endParaRPr>
            </a:p>
            <a:p>
              <a:endParaRPr lang="en-GB" sz="2000" dirty="0" smtClean="0"/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2288251" y="3378296"/>
              <a:ext cx="2443479" cy="18292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en-GB" sz="2000" dirty="0" smtClean="0">
                  <a:solidFill>
                    <a:schemeClr val="accent6"/>
                  </a:solidFill>
                </a:rPr>
                <a:t>Year 9 Options</a:t>
              </a:r>
            </a:p>
            <a:p>
              <a:endParaRPr lang="en-GB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GB" sz="2000" b="1" dirty="0" smtClean="0">
                  <a:solidFill>
                    <a:schemeClr val="tx1"/>
                  </a:solidFill>
                </a:rPr>
                <a:t>Slips returned now</a:t>
              </a:r>
              <a:endParaRPr lang="en-GB" sz="1600" dirty="0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4607551" y="3407305"/>
              <a:ext cx="1835985" cy="18292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en-GB" sz="2000" dirty="0" smtClean="0">
                  <a:solidFill>
                    <a:schemeClr val="accent6"/>
                  </a:solidFill>
                </a:rPr>
                <a:t>Progress </a:t>
              </a:r>
            </a:p>
            <a:p>
              <a:r>
                <a:rPr lang="en-GB" sz="2000" dirty="0" smtClean="0">
                  <a:solidFill>
                    <a:schemeClr val="accent6"/>
                  </a:solidFill>
                </a:rPr>
                <a:t>Evenings</a:t>
              </a:r>
            </a:p>
            <a:p>
              <a:endParaRPr lang="en-GB" sz="1600" dirty="0"/>
            </a:p>
          </p:txBody>
        </p:sp>
      </p:grpSp>
      <p:pic>
        <p:nvPicPr>
          <p:cNvPr id="15" name="Picture 2" descr="Image result for ticks job d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20" y="4674635"/>
            <a:ext cx="322615" cy="2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ticks job d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10" y="4430620"/>
            <a:ext cx="277633" cy="2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progress even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rogress evenin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progress evenin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09" y="3832039"/>
            <a:ext cx="3120039" cy="1613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GB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</a:t>
            </a:r>
            <a:r>
              <a:rPr lang="en-GB" sz="2000" dirty="0" smtClean="0">
                <a:solidFill>
                  <a:schemeClr val="accent6"/>
                </a:solidFill>
              </a:rPr>
              <a:t>Trial Exams</a:t>
            </a:r>
          </a:p>
          <a:p>
            <a:pPr algn="l"/>
            <a:r>
              <a:rPr lang="en-GB" sz="2000" dirty="0">
                <a:solidFill>
                  <a:schemeClr val="accent6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       and CATs</a:t>
            </a:r>
          </a:p>
          <a:p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-36512" y="5948573"/>
            <a:ext cx="9527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Use your </a:t>
            </a:r>
            <a:r>
              <a:rPr lang="en-GB" sz="16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planner </a:t>
            </a:r>
            <a:r>
              <a:rPr lang="en-GB" sz="1600" b="1" dirty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wisely to note deadlines down to keep track of your responsibilities</a:t>
            </a:r>
            <a:r>
              <a:rPr lang="en-GB" sz="16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. PLANNERS SHOULD BE BROUGHT TO FORM PERIODS EVERY DAY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</a:rPr>
              <a:t>EXCEPT ON ASSEMBLY DAYS.</a:t>
            </a:r>
            <a:endParaRPr lang="en-GB" sz="1600" b="1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3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70344"/>
          </a:xfrm>
        </p:spPr>
        <p:txBody>
          <a:bodyPr>
            <a:normAutofit/>
          </a:bodyPr>
          <a:lstStyle/>
          <a:p>
            <a:r>
              <a:rPr lang="en-GB" dirty="0" smtClean="0"/>
              <a:t>FORTHCOMING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1052736"/>
            <a:ext cx="8064896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5400" u="sng" dirty="0" smtClean="0">
                <a:solidFill>
                  <a:srgbClr val="FF0000"/>
                </a:solidFill>
              </a:rPr>
              <a:t>Raffle Tickets</a:t>
            </a:r>
          </a:p>
          <a:p>
            <a:pPr marL="45720" indent="0" algn="ctr">
              <a:buNone/>
            </a:pP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Thank you for all your suggestions</a:t>
            </a:r>
          </a:p>
          <a:p>
            <a:pPr marL="45720" indent="0" algn="ctr">
              <a:buNone/>
            </a:pP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A good way to help yourselves and your school community to achieve things that will benefit you all.</a:t>
            </a:r>
          </a:p>
          <a:p>
            <a:pPr marL="45720" indent="0" algn="ctr">
              <a:buNone/>
            </a:pPr>
            <a:r>
              <a:rPr lang="en-GB" sz="3200" dirty="0" smtClean="0">
                <a:solidFill>
                  <a:schemeClr val="bg2">
                    <a:lumMod val="50000"/>
                  </a:schemeClr>
                </a:solidFill>
              </a:rPr>
              <a:t>Get selling!! And see who can raise the most money!</a:t>
            </a:r>
            <a:endParaRPr lang="en-GB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756859">
            <a:off x="-23128" y="819619"/>
            <a:ext cx="56268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 Light"/>
              </a:rPr>
              <a:t>Merits, Commendables and </a:t>
            </a:r>
          </a:p>
          <a:p>
            <a:pPr algn="ctr"/>
            <a:r>
              <a:rPr lang="en-GB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 Light"/>
              </a:rPr>
              <a:t>Mars </a:t>
            </a:r>
            <a:r>
              <a:rPr lang="en-GB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 Light"/>
              </a:rPr>
              <a:t>Bars</a:t>
            </a:r>
          </a:p>
        </p:txBody>
      </p:sp>
      <p:pic>
        <p:nvPicPr>
          <p:cNvPr id="9" name="Picture 8" descr="C:\Users\sted11\AppData\Local\Microsoft\Windows\Temporary Internet Files\Content.Outlook\W97YNJYW\20170926_0759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486">
            <a:off x="451505" y="1834444"/>
            <a:ext cx="4266708" cy="35042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260">
            <a:off x="5461882" y="3655310"/>
            <a:ext cx="3340493" cy="231457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260">
            <a:off x="5461883" y="2429285"/>
            <a:ext cx="3340493" cy="231457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260">
            <a:off x="5461884" y="817697"/>
            <a:ext cx="3340493" cy="23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5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tsunami japan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386334" cy="471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987624" y="2021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 smtClean="0"/>
              <a:t>NATURAL DISASTERS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0540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theatlantic.com/assets/media/img/photo/2011/03/japan-earthquake-rescue-recovery-and-reaction/j02_13030808/main_900.jpg?1420521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2117"/>
            <a:ext cx="5764188" cy="3247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i.telegraph.co.uk/multimedia/archive/01848/Shizugawa-body_184806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886"/>
            <a:ext cx="3851920" cy="2565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s://static.guim.co.uk/sys-images/Environment/Pix/columnists/2011/3/15/1300197162662/MDG-Japan-Earthquake-and--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2314"/>
            <a:ext cx="43815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131640" y="27565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 smtClean="0"/>
              <a:t>NATURAL DISASTERS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9500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help change the world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3116"/>
            <a:ext cx="2808312" cy="38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rosa pa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77873"/>
            <a:ext cx="5637181" cy="31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8812" y="188640"/>
            <a:ext cx="81369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 smtClean="0"/>
              <a:t>PROMOTING CHANGE IN SOCIETY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3673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459302" y="196914"/>
            <a:ext cx="431122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 smtClean="0"/>
              <a:t>SPORTSMANSHIP</a:t>
            </a:r>
            <a:endParaRPr lang="en-GB" sz="4400" b="1" dirty="0"/>
          </a:p>
        </p:txBody>
      </p:sp>
      <p:pic>
        <p:nvPicPr>
          <p:cNvPr id="7170" name="Picture 2" descr="Image result for sportsma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72866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ay it forward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75973" cy="55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ay it forward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-925" r="-1686" b="-4724"/>
          <a:stretch/>
        </p:blipFill>
        <p:spPr bwMode="auto">
          <a:xfrm>
            <a:off x="2667000" y="2765845"/>
            <a:ext cx="6477000" cy="38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4437112"/>
            <a:ext cx="3744416" cy="212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72200" y="2765845"/>
            <a:ext cx="2592288" cy="2124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" y="270253"/>
            <a:ext cx="9144728" cy="14369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9826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QUESTION: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If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help 3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people and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 help another 3 people etc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 How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many people will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been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impacted after 4 layers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3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oing the right thing qu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76" y="333092"/>
            <a:ext cx="9763028" cy="54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what are you going t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726923" cy="20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403</Words>
  <Application>Microsoft Office PowerPoint</Application>
  <PresentationFormat>On-screen Show (4:3)</PresentationFormat>
  <Paragraphs>85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Taking Responsibility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Gamlyn House Assembly on Friday 16th March 2018</vt:lpstr>
      <vt:lpstr>PowerPoint Presentation</vt:lpstr>
      <vt:lpstr>WE WILL ROCK YOU </vt:lpstr>
      <vt:lpstr>HOUSE TEAM 2018/ 2019</vt:lpstr>
      <vt:lpstr>Do you have the community spirit?</vt:lpstr>
      <vt:lpstr>PowerPoint Presentation</vt:lpstr>
      <vt:lpstr>House Charity Collection Total</vt:lpstr>
      <vt:lpstr>PowerPoint Presentation</vt:lpstr>
      <vt:lpstr>The Final</vt:lpstr>
      <vt:lpstr>Quiz results</vt:lpstr>
      <vt:lpstr>Another Very Busy Term! Term 4 will end on Wednesday 28th March.  Term 5 will start on Monday 16th April  WEEK 1</vt:lpstr>
      <vt:lpstr>FORTHCOMING EVENTS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Responsibility</dc:title>
  <dc:creator>Miss S Dungarwalla</dc:creator>
  <cp:lastModifiedBy>Miss S Dungarwalla</cp:lastModifiedBy>
  <cp:revision>24</cp:revision>
  <dcterms:created xsi:type="dcterms:W3CDTF">2018-03-15T12:35:04Z</dcterms:created>
  <dcterms:modified xsi:type="dcterms:W3CDTF">2018-03-16T10:02:08Z</dcterms:modified>
</cp:coreProperties>
</file>