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Bebas Neue Bold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Kollektif" panose="020B0604020202020204" charset="0"/>
      <p:regular r:id="rId8"/>
    </p:embeddedFont>
    <p:embeddedFont>
      <p:font typeface="Kollektif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62" y="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www.theidealteacher.com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3362" r="1022" b="920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07734" y="3057351"/>
            <a:ext cx="1172316" cy="11710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0395341">
            <a:off x="7753689" y="2714866"/>
            <a:ext cx="2261312" cy="2996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5375">
            <a:off x="5037429" y="5875049"/>
            <a:ext cx="1043857" cy="6341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32651">
            <a:off x="9340742" y="8053537"/>
            <a:ext cx="1661147" cy="16950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t="33180"/>
          <a:stretch>
            <a:fillRect/>
          </a:stretch>
        </p:blipFill>
        <p:spPr>
          <a:xfrm rot="309655">
            <a:off x="14901124" y="3272138"/>
            <a:ext cx="775113" cy="51792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-1419984">
            <a:off x="12796067" y="6616699"/>
            <a:ext cx="3932431" cy="3209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9"/>
              </a:lnSpc>
            </a:pPr>
            <a:r>
              <a:rPr lang="en-US" sz="2297" spc="114" dirty="0">
                <a:solidFill>
                  <a:srgbClr val="000000"/>
                </a:solidFill>
                <a:latin typeface="Kollektif"/>
              </a:rPr>
              <a:t>Create a quiz with at least 5 questions and a mini explanation for a partner</a:t>
            </a:r>
          </a:p>
          <a:p>
            <a:pPr>
              <a:lnSpc>
                <a:spcPts val="2779"/>
              </a:lnSpc>
            </a:pPr>
            <a:r>
              <a:rPr lang="en-US" sz="2297" spc="114" dirty="0">
                <a:solidFill>
                  <a:srgbClr val="000000"/>
                </a:solidFill>
                <a:latin typeface="Kollektif"/>
              </a:rPr>
              <a:t>on a grammar topic you</a:t>
            </a:r>
          </a:p>
          <a:p>
            <a:pPr>
              <a:lnSpc>
                <a:spcPts val="2779"/>
              </a:lnSpc>
            </a:pPr>
            <a:r>
              <a:rPr lang="en-US" sz="2297" spc="114" dirty="0">
                <a:solidFill>
                  <a:srgbClr val="000000"/>
                </a:solidFill>
                <a:latin typeface="Kollektif"/>
              </a:rPr>
              <a:t>have recently learnt.</a:t>
            </a:r>
          </a:p>
          <a:p>
            <a:pPr>
              <a:lnSpc>
                <a:spcPts val="2779"/>
              </a:lnSpc>
            </a:pPr>
            <a:r>
              <a:rPr lang="en-US" sz="2297" spc="114" dirty="0">
                <a:solidFill>
                  <a:srgbClr val="000000"/>
                </a:solidFill>
                <a:latin typeface="Kollektif"/>
              </a:rPr>
              <a:t>i.e.</a:t>
            </a:r>
          </a:p>
          <a:p>
            <a:pPr marL="495943" lvl="1" indent="-247971">
              <a:lnSpc>
                <a:spcPts val="2779"/>
              </a:lnSpc>
              <a:buFont typeface="Arial"/>
              <a:buChar char="•"/>
            </a:pPr>
            <a:r>
              <a:rPr lang="en-US" sz="2297" spc="114" dirty="0">
                <a:solidFill>
                  <a:srgbClr val="000000"/>
                </a:solidFill>
                <a:latin typeface="Kollektif"/>
              </a:rPr>
              <a:t>prepositions</a:t>
            </a:r>
          </a:p>
          <a:p>
            <a:pPr marL="495943" lvl="1" indent="-247971">
              <a:lnSpc>
                <a:spcPts val="2779"/>
              </a:lnSpc>
              <a:buFont typeface="Arial"/>
              <a:buChar char="•"/>
            </a:pPr>
            <a:r>
              <a:rPr lang="en-US" sz="2297" spc="114" dirty="0">
                <a:solidFill>
                  <a:srgbClr val="000000"/>
                </a:solidFill>
                <a:latin typeface="Kollektif"/>
              </a:rPr>
              <a:t>a tense </a:t>
            </a:r>
            <a:r>
              <a:rPr lang="en-US" sz="2297" spc="114" dirty="0" err="1">
                <a:solidFill>
                  <a:srgbClr val="000000"/>
                </a:solidFill>
                <a:latin typeface="Kollektif"/>
              </a:rPr>
              <a:t>etc</a:t>
            </a:r>
            <a:endParaRPr lang="en-US" sz="2297" spc="114" dirty="0">
              <a:solidFill>
                <a:srgbClr val="000000"/>
              </a:solidFill>
              <a:latin typeface="Kollektif"/>
            </a:endParaRPr>
          </a:p>
          <a:p>
            <a:pPr>
              <a:lnSpc>
                <a:spcPts val="2779"/>
              </a:lnSpc>
            </a:pPr>
            <a:endParaRPr lang="en-US" sz="2297" spc="114" dirty="0">
              <a:solidFill>
                <a:srgbClr val="000000"/>
              </a:solidFill>
              <a:latin typeface="Kollektif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697960" y="7861957"/>
            <a:ext cx="1353457" cy="14303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194794" y="4203681"/>
            <a:ext cx="4286854" cy="113718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 rot="215442">
            <a:off x="11661569" y="994348"/>
            <a:ext cx="4028225" cy="2154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83"/>
              </a:lnSpc>
            </a:pPr>
            <a:r>
              <a:rPr lang="en-US" sz="2300" spc="115">
                <a:solidFill>
                  <a:srgbClr val="000000"/>
                </a:solidFill>
                <a:latin typeface="Kollektif"/>
              </a:rPr>
              <a:t>Write down: </a:t>
            </a:r>
          </a:p>
          <a:p>
            <a:pPr>
              <a:lnSpc>
                <a:spcPts val="2779"/>
              </a:lnSpc>
            </a:pPr>
            <a:r>
              <a:rPr lang="en-US" sz="2297" spc="114">
                <a:solidFill>
                  <a:srgbClr val="000000"/>
                </a:solidFill>
                <a:latin typeface="Kollektif Bold"/>
              </a:rPr>
              <a:t>5</a:t>
            </a:r>
            <a:r>
              <a:rPr lang="en-US" sz="2297" spc="114">
                <a:solidFill>
                  <a:srgbClr val="000000"/>
                </a:solidFill>
                <a:latin typeface="Kollektif"/>
              </a:rPr>
              <a:t> useful topic-related verbs</a:t>
            </a:r>
          </a:p>
          <a:p>
            <a:pPr>
              <a:lnSpc>
                <a:spcPts val="2779"/>
              </a:lnSpc>
            </a:pPr>
            <a:r>
              <a:rPr lang="en-US" sz="2297" spc="114">
                <a:solidFill>
                  <a:srgbClr val="000000"/>
                </a:solidFill>
                <a:latin typeface="Kollektif Bold"/>
              </a:rPr>
              <a:t>4</a:t>
            </a:r>
            <a:r>
              <a:rPr lang="en-US" sz="2297" spc="114">
                <a:solidFill>
                  <a:srgbClr val="000000"/>
                </a:solidFill>
                <a:latin typeface="Kollektif"/>
              </a:rPr>
              <a:t> important nouns</a:t>
            </a:r>
          </a:p>
          <a:p>
            <a:pPr>
              <a:lnSpc>
                <a:spcPts val="2779"/>
              </a:lnSpc>
            </a:pPr>
            <a:r>
              <a:rPr lang="en-US" sz="2297" spc="114">
                <a:solidFill>
                  <a:srgbClr val="000000"/>
                </a:solidFill>
                <a:latin typeface="Kollektif Bold"/>
              </a:rPr>
              <a:t>3</a:t>
            </a:r>
            <a:r>
              <a:rPr lang="en-US" sz="2297" spc="114">
                <a:solidFill>
                  <a:srgbClr val="000000"/>
                </a:solidFill>
                <a:latin typeface="Kollektif"/>
              </a:rPr>
              <a:t> interesting adjectives</a:t>
            </a:r>
          </a:p>
          <a:p>
            <a:pPr>
              <a:lnSpc>
                <a:spcPts val="2779"/>
              </a:lnSpc>
            </a:pPr>
            <a:r>
              <a:rPr lang="en-US" sz="2297" spc="114">
                <a:solidFill>
                  <a:srgbClr val="000000"/>
                </a:solidFill>
                <a:latin typeface="Kollektif Bold"/>
              </a:rPr>
              <a:t>2 </a:t>
            </a:r>
            <a:r>
              <a:rPr lang="en-US" sz="2297" spc="114">
                <a:solidFill>
                  <a:srgbClr val="000000"/>
                </a:solidFill>
                <a:latin typeface="Kollektif"/>
              </a:rPr>
              <a:t>sentences in 2 tenses</a:t>
            </a:r>
          </a:p>
          <a:p>
            <a:pPr>
              <a:lnSpc>
                <a:spcPts val="2779"/>
              </a:lnSpc>
            </a:pPr>
            <a:r>
              <a:rPr lang="en-US" sz="2297" spc="114">
                <a:solidFill>
                  <a:srgbClr val="000000"/>
                </a:solidFill>
                <a:latin typeface="Kollektif Bold"/>
              </a:rPr>
              <a:t>1 </a:t>
            </a:r>
            <a:r>
              <a:rPr lang="en-US" sz="2297" spc="114">
                <a:solidFill>
                  <a:srgbClr val="000000"/>
                </a:solidFill>
                <a:latin typeface="Kollektif"/>
              </a:rPr>
              <a:t>thing you learnt last lesson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025111" y="2920452"/>
            <a:ext cx="3321327" cy="242041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811007" y="1118384"/>
            <a:ext cx="3475964" cy="2154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9"/>
              </a:lnSpc>
            </a:pPr>
            <a:r>
              <a:rPr lang="en-US" sz="2297" spc="114">
                <a:solidFill>
                  <a:srgbClr val="000000"/>
                </a:solidFill>
                <a:latin typeface="Kollektif"/>
              </a:rPr>
              <a:t>Write the letters A-Z</a:t>
            </a:r>
          </a:p>
          <a:p>
            <a:pPr>
              <a:lnSpc>
                <a:spcPts val="2779"/>
              </a:lnSpc>
            </a:pPr>
            <a:r>
              <a:rPr lang="en-US" sz="2297" spc="114">
                <a:solidFill>
                  <a:srgbClr val="000000"/>
                </a:solidFill>
                <a:latin typeface="Kollektif"/>
              </a:rPr>
              <a:t>down the left hand-side</a:t>
            </a:r>
          </a:p>
          <a:p>
            <a:pPr>
              <a:lnSpc>
                <a:spcPts val="2779"/>
              </a:lnSpc>
            </a:pPr>
            <a:r>
              <a:rPr lang="en-US" sz="2297" spc="114">
                <a:solidFill>
                  <a:srgbClr val="000000"/>
                </a:solidFill>
                <a:latin typeface="Kollektif"/>
              </a:rPr>
              <a:t>and add a current topic-</a:t>
            </a:r>
          </a:p>
          <a:p>
            <a:pPr>
              <a:lnSpc>
                <a:spcPts val="2779"/>
              </a:lnSpc>
            </a:pPr>
            <a:r>
              <a:rPr lang="en-US" sz="2297" spc="114">
                <a:solidFill>
                  <a:srgbClr val="000000"/>
                </a:solidFill>
                <a:latin typeface="Kollektif"/>
              </a:rPr>
              <a:t>related word that starts</a:t>
            </a:r>
          </a:p>
          <a:p>
            <a:pPr>
              <a:lnSpc>
                <a:spcPts val="2779"/>
              </a:lnSpc>
            </a:pPr>
            <a:r>
              <a:rPr lang="en-US" sz="2297" spc="114">
                <a:solidFill>
                  <a:srgbClr val="000000"/>
                </a:solidFill>
                <a:latin typeface="Kollektif"/>
              </a:rPr>
              <a:t>with that letter for</a:t>
            </a:r>
          </a:p>
          <a:p>
            <a:pPr>
              <a:lnSpc>
                <a:spcPts val="2779"/>
              </a:lnSpc>
            </a:pPr>
            <a:r>
              <a:rPr lang="en-US" sz="2297" spc="114">
                <a:solidFill>
                  <a:srgbClr val="000000"/>
                </a:solidFill>
                <a:latin typeface="Kollektif"/>
              </a:rPr>
              <a:t>all letters!</a:t>
            </a:r>
          </a:p>
        </p:txBody>
      </p:sp>
      <p:sp>
        <p:nvSpPr>
          <p:cNvPr id="13" name="TextBox 13"/>
          <p:cNvSpPr txBox="1"/>
          <p:nvPr/>
        </p:nvSpPr>
        <p:spPr>
          <a:xfrm rot="-370261">
            <a:off x="6571594" y="1402217"/>
            <a:ext cx="4380090" cy="1286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</a:pPr>
            <a:r>
              <a:rPr lang="en-US" sz="2684" spc="134">
                <a:solidFill>
                  <a:srgbClr val="000000"/>
                </a:solidFill>
                <a:latin typeface="Kollektif Bold"/>
              </a:rPr>
              <a:t>EXAM BOARD</a:t>
            </a:r>
          </a:p>
          <a:p>
            <a:pPr algn="ctr">
              <a:lnSpc>
                <a:spcPts val="3248"/>
              </a:lnSpc>
            </a:pPr>
            <a:r>
              <a:rPr lang="en-US" sz="2684" spc="134">
                <a:solidFill>
                  <a:srgbClr val="000000"/>
                </a:solidFill>
                <a:latin typeface="Kollektif Bold"/>
              </a:rPr>
              <a:t>EXEMPLAR TRANSLATION</a:t>
            </a:r>
          </a:p>
        </p:txBody>
      </p:sp>
      <p:sp>
        <p:nvSpPr>
          <p:cNvPr id="14" name="TextBox 14"/>
          <p:cNvSpPr txBox="1"/>
          <p:nvPr/>
        </p:nvSpPr>
        <p:spPr>
          <a:xfrm rot="-320989">
            <a:off x="6953882" y="3007855"/>
            <a:ext cx="4028225" cy="145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9"/>
              </a:lnSpc>
            </a:pPr>
            <a:r>
              <a:rPr lang="en-US" sz="2297" spc="114">
                <a:solidFill>
                  <a:srgbClr val="000000"/>
                </a:solidFill>
                <a:latin typeface="Kollektif"/>
              </a:rPr>
              <a:t>Write a current topic-based translation in both TL (Fr/Gr/Sp) </a:t>
            </a:r>
            <a:r>
              <a:rPr lang="en-US" sz="2297" u="sng" spc="114">
                <a:solidFill>
                  <a:srgbClr val="000000"/>
                </a:solidFill>
                <a:latin typeface="Kollektif"/>
              </a:rPr>
              <a:t>and</a:t>
            </a:r>
            <a:r>
              <a:rPr lang="en-US" sz="2297" spc="114">
                <a:solidFill>
                  <a:srgbClr val="000000"/>
                </a:solidFill>
                <a:latin typeface="Kollektif"/>
              </a:rPr>
              <a:t> English (2-6 sentence paragraph)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51778" y="564029"/>
            <a:ext cx="2994422" cy="464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</a:pPr>
            <a:r>
              <a:rPr lang="en-US" sz="2684" spc="134">
                <a:solidFill>
                  <a:srgbClr val="000000"/>
                </a:solidFill>
                <a:latin typeface="Kollektif Bold"/>
              </a:rPr>
              <a:t>A-Z VOCAB LIST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80451" y="3464613"/>
            <a:ext cx="2291619" cy="54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19"/>
              </a:lnSpc>
            </a:pPr>
            <a:r>
              <a:rPr lang="en-US" sz="1669" spc="83">
                <a:solidFill>
                  <a:srgbClr val="000000"/>
                </a:solidFill>
                <a:latin typeface="Kollektif"/>
              </a:rPr>
              <a:t>CHALLENGE:</a:t>
            </a:r>
          </a:p>
          <a:p>
            <a:pPr>
              <a:lnSpc>
                <a:spcPts val="2019"/>
              </a:lnSpc>
            </a:pPr>
            <a:r>
              <a:rPr lang="en-US" sz="1669" spc="83">
                <a:solidFill>
                  <a:srgbClr val="000000"/>
                </a:solidFill>
                <a:latin typeface="Kollektif"/>
              </a:rPr>
              <a:t>All verbs &amp; nouns only</a:t>
            </a:r>
          </a:p>
        </p:txBody>
      </p:sp>
      <p:sp>
        <p:nvSpPr>
          <p:cNvPr id="17" name="TextBox 17"/>
          <p:cNvSpPr txBox="1"/>
          <p:nvPr/>
        </p:nvSpPr>
        <p:spPr>
          <a:xfrm rot="-320989">
            <a:off x="7061552" y="4486990"/>
            <a:ext cx="4028225" cy="80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20"/>
              </a:lnSpc>
            </a:pPr>
            <a:r>
              <a:rPr lang="en-US" sz="1670" spc="83">
                <a:solidFill>
                  <a:srgbClr val="000000"/>
                </a:solidFill>
                <a:latin typeface="Kollektif"/>
              </a:rPr>
              <a:t>CHALLENGE:</a:t>
            </a:r>
          </a:p>
          <a:p>
            <a:pPr>
              <a:lnSpc>
                <a:spcPts val="2020"/>
              </a:lnSpc>
            </a:pPr>
            <a:r>
              <a:rPr lang="en-US" sz="1670" spc="83">
                <a:solidFill>
                  <a:srgbClr val="000000"/>
                </a:solidFill>
                <a:latin typeface="Kollektif"/>
              </a:rPr>
              <a:t>Use 1,2 or 3 new words from the last two lessons</a:t>
            </a:r>
          </a:p>
        </p:txBody>
      </p:sp>
      <p:sp>
        <p:nvSpPr>
          <p:cNvPr id="18" name="TextBox 18"/>
          <p:cNvSpPr txBox="1"/>
          <p:nvPr/>
        </p:nvSpPr>
        <p:spPr>
          <a:xfrm rot="112463">
            <a:off x="11604293" y="177095"/>
            <a:ext cx="4380090" cy="464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</a:pPr>
            <a:r>
              <a:rPr lang="en-US" sz="2684" spc="134">
                <a:solidFill>
                  <a:srgbClr val="000000"/>
                </a:solidFill>
                <a:latin typeface="Kollektif Bold"/>
              </a:rPr>
              <a:t>5,4,3,2,1</a:t>
            </a:r>
          </a:p>
        </p:txBody>
      </p:sp>
      <p:sp>
        <p:nvSpPr>
          <p:cNvPr id="19" name="TextBox 19"/>
          <p:cNvSpPr txBox="1"/>
          <p:nvPr/>
        </p:nvSpPr>
        <p:spPr>
          <a:xfrm rot="225091">
            <a:off x="11446068" y="660290"/>
            <a:ext cx="4303463" cy="29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9"/>
              </a:lnSpc>
              <a:spcBef>
                <a:spcPct val="0"/>
              </a:spcBef>
            </a:pPr>
            <a:r>
              <a:rPr lang="en-US" sz="1669" spc="83">
                <a:solidFill>
                  <a:srgbClr val="000000"/>
                </a:solidFill>
                <a:latin typeface="Kollektif"/>
              </a:rPr>
              <a:t>From memory first, then use books!) </a:t>
            </a:r>
          </a:p>
        </p:txBody>
      </p:sp>
      <p:sp>
        <p:nvSpPr>
          <p:cNvPr id="20" name="TextBox 20"/>
          <p:cNvSpPr txBox="1"/>
          <p:nvPr/>
        </p:nvSpPr>
        <p:spPr>
          <a:xfrm rot="524732">
            <a:off x="2500461" y="6174532"/>
            <a:ext cx="2994422" cy="464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</a:pPr>
            <a:r>
              <a:rPr lang="en-US" sz="2684" spc="134">
                <a:solidFill>
                  <a:srgbClr val="000000"/>
                </a:solidFill>
                <a:latin typeface="Kollektif Bold"/>
              </a:rPr>
              <a:t>IT'S TENSE!</a:t>
            </a:r>
          </a:p>
        </p:txBody>
      </p:sp>
      <p:sp>
        <p:nvSpPr>
          <p:cNvPr id="21" name="TextBox 21"/>
          <p:cNvSpPr txBox="1"/>
          <p:nvPr/>
        </p:nvSpPr>
        <p:spPr>
          <a:xfrm rot="531193">
            <a:off x="2068898" y="6676154"/>
            <a:ext cx="3856222" cy="145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9"/>
              </a:lnSpc>
            </a:pPr>
            <a:r>
              <a:rPr lang="en-US" sz="2297" spc="114">
                <a:solidFill>
                  <a:srgbClr val="000000"/>
                </a:solidFill>
                <a:latin typeface="Kollektif"/>
              </a:rPr>
              <a:t>Choose any verb and conjugate it for all pronouns (I, you, he/she, we, they etc) in 1-3 tenses.</a:t>
            </a:r>
          </a:p>
        </p:txBody>
      </p:sp>
      <p:sp>
        <p:nvSpPr>
          <p:cNvPr id="22" name="TextBox 22"/>
          <p:cNvSpPr txBox="1"/>
          <p:nvPr/>
        </p:nvSpPr>
        <p:spPr>
          <a:xfrm rot="529574">
            <a:off x="1826570" y="8352739"/>
            <a:ext cx="4028225" cy="1058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20"/>
              </a:lnSpc>
            </a:pPr>
            <a:r>
              <a:rPr lang="en-US" sz="1670" spc="83">
                <a:solidFill>
                  <a:srgbClr val="000000"/>
                </a:solidFill>
                <a:latin typeface="Kollektif"/>
              </a:rPr>
              <a:t>CHALLENGE:</a:t>
            </a:r>
          </a:p>
          <a:p>
            <a:pPr>
              <a:lnSpc>
                <a:spcPts val="2020"/>
              </a:lnSpc>
            </a:pPr>
            <a:r>
              <a:rPr lang="en-US" sz="1669" spc="83">
                <a:solidFill>
                  <a:srgbClr val="000000"/>
                </a:solidFill>
                <a:latin typeface="Kollektif"/>
              </a:rPr>
              <a:t>Do the same for a different topic-related verb OR the newest learnt verb</a:t>
            </a:r>
          </a:p>
        </p:txBody>
      </p:sp>
      <p:sp>
        <p:nvSpPr>
          <p:cNvPr id="23" name="TextBox 23"/>
          <p:cNvSpPr txBox="1"/>
          <p:nvPr/>
        </p:nvSpPr>
        <p:spPr>
          <a:xfrm rot="360319">
            <a:off x="7414953" y="6975484"/>
            <a:ext cx="2994422" cy="464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</a:pPr>
            <a:r>
              <a:rPr lang="en-US" sz="2684" spc="134" dirty="0">
                <a:solidFill>
                  <a:srgbClr val="000000"/>
                </a:solidFill>
                <a:latin typeface="Kollektif Bold"/>
              </a:rPr>
              <a:t>45 WORDS</a:t>
            </a:r>
          </a:p>
        </p:txBody>
      </p:sp>
      <p:sp>
        <p:nvSpPr>
          <p:cNvPr id="24" name="TextBox 24"/>
          <p:cNvSpPr txBox="1"/>
          <p:nvPr/>
        </p:nvSpPr>
        <p:spPr>
          <a:xfrm rot="316077">
            <a:off x="6989286" y="7383970"/>
            <a:ext cx="3932431" cy="2154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9"/>
              </a:lnSpc>
            </a:pPr>
            <a:r>
              <a:rPr lang="en-US" sz="2297" spc="114">
                <a:solidFill>
                  <a:srgbClr val="000000"/>
                </a:solidFill>
                <a:latin typeface="Kollektif"/>
              </a:rPr>
              <a:t>Write any topic paragraph</a:t>
            </a:r>
          </a:p>
          <a:p>
            <a:pPr marL="495943" lvl="1" indent="-247971">
              <a:lnSpc>
                <a:spcPts val="2779"/>
              </a:lnSpc>
              <a:buFont typeface="Arial"/>
              <a:buChar char="•"/>
            </a:pPr>
            <a:r>
              <a:rPr lang="en-US" sz="2297" spc="114">
                <a:solidFill>
                  <a:srgbClr val="000000"/>
                </a:solidFill>
                <a:latin typeface="Kollektif"/>
              </a:rPr>
              <a:t>opinion</a:t>
            </a:r>
          </a:p>
          <a:p>
            <a:pPr marL="495943" lvl="1" indent="-247971">
              <a:lnSpc>
                <a:spcPts val="2779"/>
              </a:lnSpc>
              <a:buFont typeface="Arial"/>
              <a:buChar char="•"/>
            </a:pPr>
            <a:r>
              <a:rPr lang="en-US" sz="2297" spc="114">
                <a:solidFill>
                  <a:srgbClr val="000000"/>
                </a:solidFill>
                <a:latin typeface="Kollektif"/>
              </a:rPr>
              <a:t>connectives</a:t>
            </a:r>
          </a:p>
          <a:p>
            <a:pPr marL="495943" lvl="1" indent="-247971">
              <a:lnSpc>
                <a:spcPts val="2779"/>
              </a:lnSpc>
              <a:buFont typeface="Arial"/>
              <a:buChar char="•"/>
            </a:pPr>
            <a:r>
              <a:rPr lang="en-US" sz="2297" spc="114">
                <a:solidFill>
                  <a:srgbClr val="000000"/>
                </a:solidFill>
                <a:latin typeface="Kollektif"/>
              </a:rPr>
              <a:t>justifications</a:t>
            </a:r>
          </a:p>
          <a:p>
            <a:pPr marL="495943" lvl="1" indent="-247971">
              <a:lnSpc>
                <a:spcPts val="2779"/>
              </a:lnSpc>
              <a:buFont typeface="Arial"/>
              <a:buChar char="•"/>
            </a:pPr>
            <a:r>
              <a:rPr lang="en-US" sz="2297" spc="114">
                <a:solidFill>
                  <a:srgbClr val="000000"/>
                </a:solidFill>
                <a:latin typeface="Kollektif"/>
              </a:rPr>
              <a:t>1-3 tenses</a:t>
            </a:r>
          </a:p>
          <a:p>
            <a:pPr marL="495941" lvl="1" indent="-247971">
              <a:lnSpc>
                <a:spcPts val="2779"/>
              </a:lnSpc>
              <a:buFont typeface="Arial"/>
              <a:buChar char="•"/>
            </a:pPr>
            <a:r>
              <a:rPr lang="en-US" sz="2297" spc="114">
                <a:solidFill>
                  <a:srgbClr val="000000"/>
                </a:solidFill>
                <a:latin typeface="Kollektif"/>
              </a:rPr>
              <a:t>something fancy</a:t>
            </a:r>
          </a:p>
        </p:txBody>
      </p:sp>
      <p:sp>
        <p:nvSpPr>
          <p:cNvPr id="25" name="TextBox 25"/>
          <p:cNvSpPr txBox="1"/>
          <p:nvPr/>
        </p:nvSpPr>
        <p:spPr>
          <a:xfrm rot="218327">
            <a:off x="7049419" y="9693871"/>
            <a:ext cx="4028225" cy="547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20"/>
              </a:lnSpc>
            </a:pPr>
            <a:r>
              <a:rPr lang="en-US" sz="1670" spc="83">
                <a:solidFill>
                  <a:srgbClr val="000000"/>
                </a:solidFill>
                <a:latin typeface="Kollektif"/>
              </a:rPr>
              <a:t>CHALLENGE:</a:t>
            </a:r>
          </a:p>
          <a:p>
            <a:pPr>
              <a:lnSpc>
                <a:spcPts val="2020"/>
              </a:lnSpc>
            </a:pPr>
            <a:r>
              <a:rPr lang="en-US" sz="1669" spc="83">
                <a:solidFill>
                  <a:srgbClr val="000000"/>
                </a:solidFill>
                <a:latin typeface="Kollektif"/>
              </a:rPr>
              <a:t>add 2 more tenses</a:t>
            </a:r>
          </a:p>
        </p:txBody>
      </p:sp>
      <p:sp>
        <p:nvSpPr>
          <p:cNvPr id="26" name="TextBox 26"/>
          <p:cNvSpPr txBox="1"/>
          <p:nvPr/>
        </p:nvSpPr>
        <p:spPr>
          <a:xfrm rot="-1434286">
            <a:off x="11811862" y="6448154"/>
            <a:ext cx="2994422" cy="464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</a:pPr>
            <a:r>
              <a:rPr lang="en-US" sz="2684" spc="134">
                <a:solidFill>
                  <a:srgbClr val="000000"/>
                </a:solidFill>
                <a:latin typeface="Kollektif Bold"/>
              </a:rPr>
              <a:t>QUIZ MASTER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916631" y="4334718"/>
            <a:ext cx="2962770" cy="132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2684" spc="324">
                <a:solidFill>
                  <a:srgbClr val="FFFFFF"/>
                </a:solidFill>
                <a:latin typeface="Bebas Neue Bold"/>
              </a:rPr>
              <a:t>PICK A NEW ONE TO</a:t>
            </a:r>
          </a:p>
          <a:p>
            <a:pPr algn="ctr">
              <a:lnSpc>
                <a:spcPts val="2496"/>
              </a:lnSpc>
            </a:pPr>
            <a:r>
              <a:rPr lang="en-US" sz="2684" spc="324">
                <a:solidFill>
                  <a:srgbClr val="FFFFFF"/>
                </a:solidFill>
                <a:latin typeface="Bebas Neue Bold"/>
              </a:rPr>
              <a:t>GET STARTED IF I AM</a:t>
            </a:r>
          </a:p>
          <a:p>
            <a:pPr algn="ctr">
              <a:lnSpc>
                <a:spcPts val="2496"/>
              </a:lnSpc>
            </a:pPr>
            <a:r>
              <a:rPr lang="en-US" sz="2684" spc="324">
                <a:solidFill>
                  <a:srgbClr val="FFFFFF"/>
                </a:solidFill>
                <a:latin typeface="Bebas Neue Bold"/>
              </a:rPr>
              <a:t>RUNNING A BIT LATE!</a:t>
            </a:r>
          </a:p>
          <a:p>
            <a:pPr>
              <a:lnSpc>
                <a:spcPts val="2496"/>
              </a:lnSpc>
            </a:pPr>
            <a:endParaRPr lang="en-US" sz="2684" spc="324">
              <a:solidFill>
                <a:srgbClr val="FFFFFF"/>
              </a:solidFill>
              <a:latin typeface="Bebas Neue Bold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C8A72E-8DEA-4554-AA61-57971119C0BD}"/>
              </a:ext>
            </a:extLst>
          </p:cNvPr>
          <p:cNvSpPr/>
          <p:nvPr/>
        </p:nvSpPr>
        <p:spPr>
          <a:xfrm>
            <a:off x="15095774" y="9812082"/>
            <a:ext cx="3180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© 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1"/>
              </a:rPr>
              <a:t>www.theidealteacher.com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Custom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Kollektif Bold</vt:lpstr>
      <vt:lpstr>Bebas Neue Bold</vt:lpstr>
      <vt:lpstr>Arial</vt:lpstr>
      <vt:lpstr>Kollektif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Settlers for language teachers in the new normal covid</dc:title>
  <dc:creator>Sabina</dc:creator>
  <cp:lastModifiedBy>Sabina Dungarwalla</cp:lastModifiedBy>
  <cp:revision>3</cp:revision>
  <dcterms:created xsi:type="dcterms:W3CDTF">2006-08-16T00:00:00Z</dcterms:created>
  <dcterms:modified xsi:type="dcterms:W3CDTF">2020-08-30T19:59:01Z</dcterms:modified>
  <dc:identifier>DAEGYjW7hKM</dc:identifier>
</cp:coreProperties>
</file>