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45AC-F855-4BB0-8AF7-10F3263B0B0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86FCA-459B-40AD-8083-0EA10B1D4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1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INSTRUCTIONS for what’s in</a:t>
            </a:r>
            <a:r>
              <a:rPr lang="en-GB" baseline="0" dirty="0" smtClean="0"/>
              <a:t> a question? - Put students into teams, show instructions to students and ask for hands up – who is A, B and C?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E46E-31DF-40E0-A5F1-50C2B44F02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7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INSTRUCTIONS – spontaneous</a:t>
            </a:r>
            <a:r>
              <a:rPr lang="en-GB" baseline="0" dirty="0" smtClean="0"/>
              <a:t> speaking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E46E-31DF-40E0-A5F1-50C2B44F02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99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PROGRESS LADDER </a:t>
            </a:r>
            <a:r>
              <a:rPr lang="en-GB" baseline="0" dirty="0" smtClean="0"/>
              <a:t>- p</a:t>
            </a:r>
            <a:r>
              <a:rPr lang="en-GB" dirty="0" smtClean="0"/>
              <a:t>rint out copies</a:t>
            </a:r>
            <a:r>
              <a:rPr lang="en-GB" baseline="0" dirty="0" smtClean="0"/>
              <a:t> of this</a:t>
            </a:r>
            <a:r>
              <a:rPr lang="en-GB" dirty="0" smtClean="0"/>
              <a:t>, enough for each question on</a:t>
            </a:r>
            <a:r>
              <a:rPr lang="en-GB" baseline="0" dirty="0" smtClean="0"/>
              <a:t> the A4 questions sheet each team has created. Each group of 3 should have enough to add tallies for each new question.</a:t>
            </a:r>
            <a:r>
              <a:rPr lang="en-GB" dirty="0" smtClean="0"/>
              <a:t> Red numbers are grades and also points for</a:t>
            </a:r>
            <a:r>
              <a:rPr lang="en-GB" baseline="0" dirty="0" smtClean="0"/>
              <a:t> each element in that section.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E46E-31DF-40E0-A5F1-50C2B44F02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5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out one copy of this for each group of 3</a:t>
            </a:r>
            <a:r>
              <a:rPr lang="en-GB" baseline="0" dirty="0" smtClean="0"/>
              <a:t> and allow students to add their scores for the ‘What’s in a question?’ activity, as well as the spontaneous speaking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6FCA-459B-40AD-8083-0EA10B1D49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4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29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3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9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5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3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23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0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3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9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6BBF-75E5-4FAE-B3DD-82864CBC62B6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E322-1B2A-4342-A630-926A758F3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99592" y="1340768"/>
            <a:ext cx="7344817" cy="3847862"/>
          </a:xfrm>
          <a:prstGeom prst="roundRect">
            <a:avLst/>
          </a:prstGeom>
          <a:solidFill>
            <a:srgbClr val="FF66CC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What’s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A Question?</a:t>
            </a:r>
          </a:p>
          <a:p>
            <a:pPr algn="ctr"/>
            <a:endParaRPr lang="en-US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QUESTIONING</a:t>
            </a:r>
          </a:p>
          <a:p>
            <a:pPr algn="ctr"/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SPEAKING</a:t>
            </a:r>
          </a:p>
          <a:p>
            <a:pPr algn="ctr"/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997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98554" y="342162"/>
            <a:ext cx="3672408" cy="2016224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18684" y="2459355"/>
            <a:ext cx="3672408" cy="2016224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004048" y="4581128"/>
            <a:ext cx="3672408" cy="201622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50082" y="342162"/>
            <a:ext cx="3672408" cy="2016224"/>
          </a:xfrm>
          <a:prstGeom prst="round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895528" y="2459355"/>
            <a:ext cx="3672408" cy="2016224"/>
          </a:xfrm>
          <a:prstGeom prst="roundRect">
            <a:avLst/>
          </a:prstGeom>
          <a:solidFill>
            <a:srgbClr val="F85AF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55576" y="4581128"/>
            <a:ext cx="3672408" cy="20162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37326" y="323945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1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9216" y="918226"/>
            <a:ext cx="2774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w</a:t>
            </a:r>
            <a:r>
              <a:rPr lang="en-GB" sz="2800" dirty="0" smtClean="0">
                <a:solidFill>
                  <a:schemeClr val="bg1"/>
                </a:solidFill>
              </a:rPr>
              <a:t>ork in groups of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three (</a:t>
            </a:r>
            <a:r>
              <a:rPr lang="en-GB" sz="2800" u="sng" dirty="0" smtClean="0">
                <a:solidFill>
                  <a:schemeClr val="bg1"/>
                </a:solidFill>
              </a:rPr>
              <a:t>A</a:t>
            </a:r>
            <a:r>
              <a:rPr lang="en-GB" sz="2800" dirty="0" smtClean="0">
                <a:solidFill>
                  <a:schemeClr val="bg1"/>
                </a:solidFill>
              </a:rPr>
              <a:t>,</a:t>
            </a:r>
            <a:r>
              <a:rPr lang="en-GB" sz="2800" u="sng" dirty="0" smtClean="0">
                <a:solidFill>
                  <a:schemeClr val="bg1"/>
                </a:solidFill>
              </a:rPr>
              <a:t>B</a:t>
            </a:r>
            <a:r>
              <a:rPr lang="en-GB" sz="2800" dirty="0" smtClean="0">
                <a:solidFill>
                  <a:schemeClr val="bg1"/>
                </a:solidFill>
              </a:rPr>
              <a:t> and </a:t>
            </a:r>
            <a:r>
              <a:rPr lang="en-GB" sz="2800" u="sng" dirty="0" smtClean="0">
                <a:solidFill>
                  <a:schemeClr val="bg1"/>
                </a:solidFill>
              </a:rPr>
              <a:t>C</a:t>
            </a:r>
            <a:r>
              <a:rPr lang="en-GB" sz="2800" dirty="0" smtClean="0">
                <a:solidFill>
                  <a:schemeClr val="bg1"/>
                </a:solidFill>
              </a:rPr>
              <a:t>)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5798" y="270154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2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4496" y="80905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* </a:t>
            </a:r>
            <a:r>
              <a:rPr lang="en-GB" b="1" u="sng" dirty="0" smtClean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verbally asks a </a:t>
            </a:r>
            <a:r>
              <a:rPr lang="en-GB" b="1" dirty="0" smtClean="0">
                <a:solidFill>
                  <a:schemeClr val="bg1"/>
                </a:solidFill>
              </a:rPr>
              <a:t>topic related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question to </a:t>
            </a:r>
            <a:r>
              <a:rPr lang="en-GB" b="1" u="sng" dirty="0">
                <a:solidFill>
                  <a:schemeClr val="bg1"/>
                </a:solidFill>
              </a:rPr>
              <a:t>B</a:t>
            </a:r>
            <a:r>
              <a:rPr lang="en-GB" b="1" dirty="0">
                <a:solidFill>
                  <a:schemeClr val="bg1"/>
                </a:solidFill>
              </a:rPr>
              <a:t> and </a:t>
            </a:r>
            <a:r>
              <a:rPr lang="en-GB" b="1" u="sng" dirty="0">
                <a:solidFill>
                  <a:schemeClr val="bg1"/>
                </a:solidFill>
              </a:rPr>
              <a:t>C</a:t>
            </a:r>
            <a:r>
              <a:rPr lang="en-GB" b="1" dirty="0">
                <a:solidFill>
                  <a:schemeClr val="bg1"/>
                </a:solidFill>
              </a:rPr>
              <a:t> slowly.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* </a:t>
            </a:r>
            <a:r>
              <a:rPr lang="en-GB" b="1" u="sng" dirty="0" smtClean="0">
                <a:solidFill>
                  <a:schemeClr val="bg1"/>
                </a:solidFill>
              </a:rPr>
              <a:t>B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must </a:t>
            </a:r>
            <a:r>
              <a:rPr lang="en-GB" b="1" dirty="0" smtClean="0">
                <a:solidFill>
                  <a:schemeClr val="bg1"/>
                </a:solidFill>
              </a:rPr>
              <a:t>transcribe </a:t>
            </a:r>
            <a:r>
              <a:rPr lang="en-GB" b="1" dirty="0">
                <a:solidFill>
                  <a:schemeClr val="bg1"/>
                </a:solidFill>
              </a:rPr>
              <a:t>the </a:t>
            </a:r>
            <a:r>
              <a:rPr lang="en-GB" b="1" dirty="0" smtClean="0">
                <a:solidFill>
                  <a:schemeClr val="bg1"/>
                </a:solidFill>
              </a:rPr>
              <a:t>question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as </a:t>
            </a:r>
            <a:r>
              <a:rPr lang="en-GB" b="1" u="sng" dirty="0">
                <a:solidFill>
                  <a:schemeClr val="bg1"/>
                </a:solidFill>
              </a:rPr>
              <a:t>A</a:t>
            </a:r>
            <a:r>
              <a:rPr lang="en-GB" b="1" dirty="0">
                <a:solidFill>
                  <a:schemeClr val="bg1"/>
                </a:solidFill>
              </a:rPr>
              <a:t> is </a:t>
            </a:r>
            <a:r>
              <a:rPr lang="en-GB" b="1" dirty="0" smtClean="0">
                <a:solidFill>
                  <a:schemeClr val="bg1"/>
                </a:solidFill>
              </a:rPr>
              <a:t>talking, onto </a:t>
            </a:r>
            <a:r>
              <a:rPr lang="en-GB" b="1" dirty="0">
                <a:solidFill>
                  <a:schemeClr val="bg1"/>
                </a:solidFill>
              </a:rPr>
              <a:t>a </a:t>
            </a:r>
            <a:r>
              <a:rPr lang="en-GB" b="1" dirty="0" smtClean="0">
                <a:solidFill>
                  <a:schemeClr val="bg1"/>
                </a:solidFill>
              </a:rPr>
              <a:t>mini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whiteboard</a:t>
            </a:r>
            <a:r>
              <a:rPr lang="en-GB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8662" y="2459355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3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6966" y="296341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B</a:t>
            </a:r>
            <a:r>
              <a:rPr lang="en-GB" b="1" dirty="0" smtClean="0">
                <a:solidFill>
                  <a:schemeClr val="bg1"/>
                </a:solidFill>
              </a:rPr>
              <a:t> must check with </a:t>
            </a:r>
            <a:r>
              <a:rPr lang="en-GB" b="1" u="sng" dirty="0" smtClean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 to ensure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all of the question has been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transcribed</a:t>
            </a:r>
            <a:endParaRPr lang="en-GB" b="1" i="1" dirty="0">
              <a:solidFill>
                <a:schemeClr val="bg1"/>
              </a:solidFill>
            </a:endParaRPr>
          </a:p>
          <a:p>
            <a:pPr algn="ctr"/>
            <a:r>
              <a:rPr lang="en-GB" b="1" i="1" u="sng" dirty="0" smtClean="0">
                <a:solidFill>
                  <a:schemeClr val="bg1"/>
                </a:solidFill>
              </a:rPr>
              <a:t>accuracy in language is not</a:t>
            </a:r>
          </a:p>
          <a:p>
            <a:pPr algn="ctr"/>
            <a:r>
              <a:rPr lang="en-GB" b="1" i="1" u="sng" dirty="0">
                <a:solidFill>
                  <a:schemeClr val="bg1"/>
                </a:solidFill>
              </a:rPr>
              <a:t>p</a:t>
            </a:r>
            <a:r>
              <a:rPr lang="en-GB" b="1" i="1" u="sng" dirty="0" smtClean="0">
                <a:solidFill>
                  <a:schemeClr val="bg1"/>
                </a:solidFill>
              </a:rPr>
              <a:t>aramount at this stage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929" y="4509120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5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0812" y="2459355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4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8032" y="491503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If </a:t>
            </a:r>
            <a:r>
              <a:rPr lang="en-GB" b="1" u="sng" dirty="0" smtClean="0">
                <a:solidFill>
                  <a:schemeClr val="bg1"/>
                </a:solidFill>
              </a:rPr>
              <a:t>B</a:t>
            </a:r>
            <a:r>
              <a:rPr lang="en-GB" b="1" dirty="0" smtClean="0">
                <a:solidFill>
                  <a:schemeClr val="bg1"/>
                </a:solidFill>
              </a:rPr>
              <a:t>  and </a:t>
            </a:r>
            <a:r>
              <a:rPr lang="en-GB" b="1" u="sng" dirty="0" smtClean="0">
                <a:solidFill>
                  <a:schemeClr val="bg1"/>
                </a:solidFill>
              </a:rPr>
              <a:t>C </a:t>
            </a:r>
            <a:r>
              <a:rPr lang="en-GB" b="1" dirty="0" smtClean="0">
                <a:solidFill>
                  <a:schemeClr val="bg1"/>
                </a:solidFill>
              </a:rPr>
              <a:t> disagree with A,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they must agree on a correction,</a:t>
            </a:r>
          </a:p>
          <a:p>
            <a:pPr algn="ctr"/>
            <a:r>
              <a:rPr lang="en-GB" b="1" i="1" u="sng" dirty="0">
                <a:solidFill>
                  <a:schemeClr val="bg1"/>
                </a:solidFill>
              </a:rPr>
              <a:t>s</a:t>
            </a:r>
            <a:r>
              <a:rPr lang="en-GB" b="1" i="1" u="sng" dirty="0" smtClean="0">
                <a:solidFill>
                  <a:schemeClr val="bg1"/>
                </a:solidFill>
              </a:rPr>
              <a:t>pelling and formation</a:t>
            </a:r>
            <a:endParaRPr lang="en-GB" b="1" i="1" dirty="0" smtClean="0">
              <a:solidFill>
                <a:schemeClr val="bg1"/>
              </a:solidFill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and amend using a different colour.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If they can agree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on a correction,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 they both get a point.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8888" y="296341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B</a:t>
            </a:r>
            <a:r>
              <a:rPr lang="en-GB" b="1" dirty="0" smtClean="0">
                <a:solidFill>
                  <a:schemeClr val="bg1"/>
                </a:solidFill>
              </a:rPr>
              <a:t>  and </a:t>
            </a:r>
            <a:r>
              <a:rPr lang="en-GB" b="1" u="sng" dirty="0" smtClean="0">
                <a:solidFill>
                  <a:schemeClr val="bg1"/>
                </a:solidFill>
              </a:rPr>
              <a:t>C</a:t>
            </a:r>
            <a:r>
              <a:rPr lang="en-GB" b="1" dirty="0" smtClean="0">
                <a:solidFill>
                  <a:schemeClr val="bg1"/>
                </a:solidFill>
              </a:rPr>
              <a:t> must carefully look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at the transcribed question and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agree if the formation of the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q</a:t>
            </a:r>
            <a:r>
              <a:rPr lang="en-GB" b="1" dirty="0" smtClean="0">
                <a:solidFill>
                  <a:schemeClr val="bg1"/>
                </a:solidFill>
              </a:rPr>
              <a:t>uestion is correct.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If so, </a:t>
            </a:r>
            <a:r>
              <a:rPr lang="en-GB" b="1" u="sng" dirty="0" smtClean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 gets a point.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1535" y="4509120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6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64496" y="50131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 must write this ‘correct’ version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up on a piece of A4 paper to be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answered by another group later.</a:t>
            </a:r>
          </a:p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A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u="sng" dirty="0" smtClean="0">
                <a:solidFill>
                  <a:schemeClr val="bg1"/>
                </a:solidFill>
              </a:rPr>
              <a:t>B</a:t>
            </a:r>
            <a:r>
              <a:rPr lang="en-GB" b="1" dirty="0" smtClean="0">
                <a:solidFill>
                  <a:schemeClr val="bg1"/>
                </a:solidFill>
              </a:rPr>
              <a:t> and </a:t>
            </a:r>
            <a:r>
              <a:rPr lang="en-GB" b="1" u="sng" dirty="0" smtClean="0">
                <a:solidFill>
                  <a:schemeClr val="bg1"/>
                </a:solidFill>
              </a:rPr>
              <a:t>C</a:t>
            </a:r>
            <a:r>
              <a:rPr lang="en-GB" b="1" dirty="0" smtClean="0">
                <a:solidFill>
                  <a:schemeClr val="bg1"/>
                </a:solidFill>
              </a:rPr>
              <a:t> swap roles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and repeat steps 2-6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025652" y="755407"/>
            <a:ext cx="1080120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244408" y="1953032"/>
            <a:ext cx="0" cy="810707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203576" y="3068960"/>
            <a:ext cx="1016496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69216" y="4175774"/>
            <a:ext cx="0" cy="810707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39952" y="6237312"/>
            <a:ext cx="1080120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36512" y="-27384"/>
            <a:ext cx="19749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QUESTIONING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9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8" y="1268760"/>
            <a:ext cx="8496944" cy="1512168"/>
          </a:xfrm>
          <a:prstGeom prst="round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23528" y="2924944"/>
            <a:ext cx="8496944" cy="151216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3528" y="4653136"/>
            <a:ext cx="8496944" cy="1512168"/>
          </a:xfrm>
          <a:prstGeom prst="roundRect">
            <a:avLst/>
          </a:prstGeom>
          <a:solidFill>
            <a:srgbClr val="F85A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30723" y="404664"/>
            <a:ext cx="775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/>
              <a:t>Using a different team’s A4 sheet of questions from earlier…</a:t>
            </a:r>
            <a:endParaRPr lang="en-GB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407" y="1732456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1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21" y="3388640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2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785" y="5116832"/>
            <a:ext cx="129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STEP 3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3478" y="1340768"/>
            <a:ext cx="44289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A = questioner and ‘marker’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B = responder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 = teacher role/note taker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3041665"/>
            <a:ext cx="70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* </a:t>
            </a:r>
            <a:r>
              <a:rPr lang="en-GB" sz="2000" u="sng" dirty="0" smtClean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 asks first question to </a:t>
            </a:r>
            <a:r>
              <a:rPr lang="en-GB" sz="2000" u="sng" dirty="0" smtClean="0">
                <a:solidFill>
                  <a:schemeClr val="bg1"/>
                </a:solidFill>
              </a:rPr>
              <a:t>B</a:t>
            </a:r>
            <a:r>
              <a:rPr lang="en-GB" sz="2000" dirty="0" smtClean="0">
                <a:solidFill>
                  <a:schemeClr val="bg1"/>
                </a:solidFill>
              </a:rPr>
              <a:t>, who must respond using the progress ladder to develop answer.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* </a:t>
            </a:r>
            <a:r>
              <a:rPr lang="en-GB" sz="2000" u="sng" dirty="0" smtClean="0">
                <a:solidFill>
                  <a:schemeClr val="bg1"/>
                </a:solidFill>
              </a:rPr>
              <a:t>B</a:t>
            </a:r>
            <a:r>
              <a:rPr lang="en-GB" sz="2000" dirty="0" smtClean="0">
                <a:solidFill>
                  <a:schemeClr val="bg1"/>
                </a:solidFill>
              </a:rPr>
              <a:t> must add tallies to progress ladder as </a:t>
            </a:r>
            <a:r>
              <a:rPr lang="en-GB" sz="2000" u="sng" dirty="0" smtClean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 speaks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* </a:t>
            </a:r>
            <a:r>
              <a:rPr lang="en-GB" sz="2000" u="sng" dirty="0" smtClean="0">
                <a:solidFill>
                  <a:schemeClr val="bg1"/>
                </a:solidFill>
              </a:rPr>
              <a:t>C</a:t>
            </a:r>
            <a:r>
              <a:rPr lang="en-GB" sz="2000" dirty="0" smtClean="0">
                <a:solidFill>
                  <a:schemeClr val="bg1"/>
                </a:solidFill>
              </a:rPr>
              <a:t> makes notes on what </a:t>
            </a:r>
            <a:r>
              <a:rPr lang="en-GB" sz="2000" u="sng" dirty="0" smtClean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 says and keeps a note of time spoken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0374" y="4581128"/>
            <a:ext cx="7030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* </a:t>
            </a:r>
            <a:r>
              <a:rPr lang="en-GB" sz="2000" u="sng" dirty="0" smtClean="0">
                <a:solidFill>
                  <a:schemeClr val="bg1"/>
                </a:solidFill>
              </a:rPr>
              <a:t>B</a:t>
            </a:r>
            <a:r>
              <a:rPr lang="en-GB" sz="2000" dirty="0" smtClean="0">
                <a:solidFill>
                  <a:schemeClr val="bg1"/>
                </a:solidFill>
              </a:rPr>
              <a:t> offers WWW and EBI to </a:t>
            </a:r>
            <a:r>
              <a:rPr lang="en-GB" sz="2000" u="sng" dirty="0" smtClean="0">
                <a:solidFill>
                  <a:schemeClr val="bg1"/>
                </a:solidFill>
              </a:rPr>
              <a:t>A 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and counts up scores from tallies when </a:t>
            </a:r>
            <a:r>
              <a:rPr lang="en-GB" sz="2000" u="sng" dirty="0" smtClean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 has finished speaking and adds to scoreboard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* </a:t>
            </a:r>
            <a:r>
              <a:rPr lang="en-GB" sz="2000" u="sng" dirty="0" smtClean="0">
                <a:solidFill>
                  <a:schemeClr val="bg1"/>
                </a:solidFill>
              </a:rPr>
              <a:t>C</a:t>
            </a:r>
            <a:r>
              <a:rPr lang="en-GB" sz="2000" dirty="0" smtClean="0">
                <a:solidFill>
                  <a:schemeClr val="bg1"/>
                </a:solidFill>
              </a:rPr>
              <a:t> shows </a:t>
            </a:r>
            <a:r>
              <a:rPr lang="en-GB" sz="2000" u="sng" dirty="0" smtClean="0">
                <a:solidFill>
                  <a:schemeClr val="bg1"/>
                </a:solidFill>
              </a:rPr>
              <a:t>A</a:t>
            </a:r>
            <a:r>
              <a:rPr lang="en-GB" sz="2000" dirty="0" smtClean="0">
                <a:solidFill>
                  <a:schemeClr val="bg1"/>
                </a:solidFill>
              </a:rPr>
              <a:t> notes,  </a:t>
            </a:r>
            <a:r>
              <a:rPr lang="en-GB" sz="2000" u="sng" dirty="0" smtClean="0">
                <a:solidFill>
                  <a:schemeClr val="bg1"/>
                </a:solidFill>
              </a:rPr>
              <a:t>C </a:t>
            </a:r>
            <a:r>
              <a:rPr lang="en-GB" sz="2000" dirty="0" smtClean="0">
                <a:solidFill>
                  <a:schemeClr val="bg1"/>
                </a:solidFill>
              </a:rPr>
              <a:t>asks </a:t>
            </a:r>
            <a:r>
              <a:rPr lang="en-GB" sz="2000" u="sng" dirty="0" smtClean="0">
                <a:solidFill>
                  <a:schemeClr val="bg1"/>
                </a:solidFill>
              </a:rPr>
              <a:t>A </a:t>
            </a:r>
            <a:r>
              <a:rPr lang="en-GB" sz="2000" dirty="0" smtClean="0">
                <a:solidFill>
                  <a:schemeClr val="bg1"/>
                </a:solidFill>
              </a:rPr>
              <a:t> to correct any visible errors and offers suggestions.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* Swap roles and repeat Step 2 and 3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414980"/>
            <a:ext cx="3401765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SPONTANEOUS SPEAKING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67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116632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224420" y="116632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012160" y="116632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24492" y="1484784"/>
            <a:ext cx="2664296" cy="108012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041116" y="1484784"/>
            <a:ext cx="2664296" cy="108012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74576" y="2924944"/>
            <a:ext cx="2017659" cy="108012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11760" y="2924944"/>
            <a:ext cx="1851597" cy="108012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53600" y="4365104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3282484" y="4365104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6070224" y="4365104"/>
            <a:ext cx="266429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1939357" y="5661248"/>
            <a:ext cx="2664296" cy="10801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27097" y="5661248"/>
            <a:ext cx="2664296" cy="10801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92235" y="5908920"/>
            <a:ext cx="21585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connectives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66173" y="5904833"/>
            <a:ext cx="27861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basic sentences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7673" y="4612776"/>
            <a:ext cx="16161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opinions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8554" y="4612776"/>
            <a:ext cx="22952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justifications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12160" y="4598134"/>
            <a:ext cx="27368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asic questions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9237" y="3140968"/>
            <a:ext cx="12548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others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11760" y="2927846"/>
            <a:ext cx="18515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complex</a:t>
            </a:r>
          </a:p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sentences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323322" y="2852936"/>
            <a:ext cx="2283353" cy="1191816"/>
          </a:xfrm>
          <a:prstGeom prst="round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ntensifiers/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sequencers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79899" y="2924944"/>
            <a:ext cx="2019335" cy="108012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830152" y="3174067"/>
            <a:ext cx="17625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negatives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8879703" y="120793"/>
            <a:ext cx="12778" cy="618852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55405" y="1556792"/>
            <a:ext cx="206069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tenses</a:t>
            </a:r>
          </a:p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resent/past/future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471375" y="1484784"/>
            <a:ext cx="2228300" cy="1191816"/>
          </a:xfrm>
          <a:prstGeom prst="round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ime</a:t>
            </a:r>
          </a:p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xpressions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65710" y="1497550"/>
            <a:ext cx="217322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(short 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paragraphs)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15760" y="119534"/>
            <a:ext cx="217322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(longer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aragraphs)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03848" y="131211"/>
            <a:ext cx="26304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accurate</a:t>
            </a:r>
          </a:p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verb conjugation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7337" y="188640"/>
            <a:ext cx="206069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tenses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resent/past/future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8676456" y="5940568"/>
            <a:ext cx="406494" cy="558641"/>
          </a:xfrm>
          <a:prstGeom prst="round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676456" y="4597331"/>
            <a:ext cx="406495" cy="558641"/>
          </a:xfrm>
          <a:prstGeom prst="round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8676456" y="3167102"/>
            <a:ext cx="406495" cy="558641"/>
          </a:xfrm>
          <a:prstGeom prst="round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8705412" y="1744072"/>
            <a:ext cx="406495" cy="558641"/>
          </a:xfrm>
          <a:prstGeom prst="round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676456" y="5930967"/>
            <a:ext cx="406494" cy="558641"/>
          </a:xfrm>
          <a:prstGeom prst="round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712389" y="608264"/>
            <a:ext cx="406494" cy="558641"/>
          </a:xfrm>
          <a:prstGeom prst="round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4489" y="6022538"/>
            <a:ext cx="1501116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PROGRESS</a:t>
            </a:r>
          </a:p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LADDER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0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34" grpId="0"/>
      <p:bldP spid="35" grpId="0" animBg="1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64704"/>
            <a:ext cx="734481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3568" y="848906"/>
            <a:ext cx="2448272" cy="707886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31840" y="851964"/>
            <a:ext cx="2448272" cy="707886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131840" y="764704"/>
            <a:ext cx="0" cy="5760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0112" y="764704"/>
            <a:ext cx="0" cy="5760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80112" y="851964"/>
            <a:ext cx="2448272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1534637"/>
            <a:ext cx="7344816" cy="25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3567" y="220578"/>
            <a:ext cx="7344817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What’s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A Question? </a:t>
            </a:r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SCOREBOARD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68" y="6021288"/>
            <a:ext cx="734481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494</Words>
  <Application>Microsoft Office PowerPoint</Application>
  <PresentationFormat>On-screen Show (4:3)</PresentationFormat>
  <Paragraphs>98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8</cp:revision>
  <dcterms:created xsi:type="dcterms:W3CDTF">2018-03-20T19:05:25Z</dcterms:created>
  <dcterms:modified xsi:type="dcterms:W3CDTF">2018-03-20T20:06:30Z</dcterms:modified>
</cp:coreProperties>
</file>